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  <p:sldMasterId id="2147483737" r:id="rId5"/>
    <p:sldMasterId id="2147483750" r:id="rId6"/>
  </p:sldMasterIdLst>
  <p:notesMasterIdLst>
    <p:notesMasterId r:id="rId57"/>
  </p:notesMasterIdLst>
  <p:handoutMasterIdLst>
    <p:handoutMasterId r:id="rId58"/>
  </p:handoutMasterIdLst>
  <p:sldIdLst>
    <p:sldId id="1429" r:id="rId7"/>
    <p:sldId id="1616" r:id="rId8"/>
    <p:sldId id="1618" r:id="rId9"/>
    <p:sldId id="1619" r:id="rId10"/>
    <p:sldId id="1514" r:id="rId11"/>
    <p:sldId id="1515" r:id="rId12"/>
    <p:sldId id="1516" r:id="rId13"/>
    <p:sldId id="1517" r:id="rId14"/>
    <p:sldId id="1519" r:id="rId15"/>
    <p:sldId id="1520" r:id="rId16"/>
    <p:sldId id="1522" r:id="rId17"/>
    <p:sldId id="1524" r:id="rId18"/>
    <p:sldId id="1621" r:id="rId19"/>
    <p:sldId id="1527" r:id="rId20"/>
    <p:sldId id="1528" r:id="rId21"/>
    <p:sldId id="1622" r:id="rId22"/>
    <p:sldId id="1623" r:id="rId23"/>
    <p:sldId id="1624" r:id="rId24"/>
    <p:sldId id="1529" r:id="rId25"/>
    <p:sldId id="1533" r:id="rId26"/>
    <p:sldId id="1534" r:id="rId27"/>
    <p:sldId id="1535" r:id="rId28"/>
    <p:sldId id="1536" r:id="rId29"/>
    <p:sldId id="1539" r:id="rId30"/>
    <p:sldId id="1540" r:id="rId31"/>
    <p:sldId id="1542" r:id="rId32"/>
    <p:sldId id="1544" r:id="rId33"/>
    <p:sldId id="1559" r:id="rId34"/>
    <p:sldId id="1560" r:id="rId35"/>
    <p:sldId id="1564" r:id="rId36"/>
    <p:sldId id="1565" r:id="rId37"/>
    <p:sldId id="1566" r:id="rId38"/>
    <p:sldId id="1567" r:id="rId39"/>
    <p:sldId id="1568" r:id="rId40"/>
    <p:sldId id="1569" r:id="rId41"/>
    <p:sldId id="1571" r:id="rId42"/>
    <p:sldId id="1572" r:id="rId43"/>
    <p:sldId id="1573" r:id="rId44"/>
    <p:sldId id="1575" r:id="rId45"/>
    <p:sldId id="1625" r:id="rId46"/>
    <p:sldId id="1531" r:id="rId47"/>
    <p:sldId id="1620" r:id="rId48"/>
    <p:sldId id="1627" r:id="rId49"/>
    <p:sldId id="1626" r:id="rId50"/>
    <p:sldId id="1629" r:id="rId51"/>
    <p:sldId id="1628" r:id="rId52"/>
    <p:sldId id="1630" r:id="rId53"/>
    <p:sldId id="1631" r:id="rId54"/>
    <p:sldId id="1632" r:id="rId55"/>
    <p:sldId id="1615" r:id="rId5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ras.trivedi" initials="P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A"/>
    <a:srgbClr val="00FF00"/>
    <a:srgbClr val="009999"/>
    <a:srgbClr val="70FF21"/>
    <a:srgbClr val="AC6D2E"/>
    <a:srgbClr val="B57331"/>
    <a:srgbClr val="DBBF6F"/>
    <a:srgbClr val="05A972"/>
    <a:srgbClr val="55A51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9704" autoAdjust="0"/>
  </p:normalViewPr>
  <p:slideViewPr>
    <p:cSldViewPr snapToGrid="0" showGuides="1">
      <p:cViewPr>
        <p:scale>
          <a:sx n="60" d="100"/>
          <a:sy n="60" d="100"/>
        </p:scale>
        <p:origin x="-1650" y="-240"/>
      </p:cViewPr>
      <p:guideLst>
        <p:guide orient="horz" pos="4027"/>
        <p:guide orient="horz" pos="4280"/>
        <p:guide orient="horz" pos="48"/>
        <p:guide orient="horz" pos="2401"/>
        <p:guide orient="horz" pos="2916"/>
        <p:guide pos="4972"/>
        <p:guide pos="2784"/>
        <p:guide pos="5655"/>
        <p:guide pos="1594"/>
        <p:guide pos="5551"/>
        <p:guide pos="5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6080"/>
    </p:cViewPr>
  </p:sorterViewPr>
  <p:notesViewPr>
    <p:cSldViewPr snapToGrid="0" showGuides="1">
      <p:cViewPr varScale="1">
        <p:scale>
          <a:sx n="78" d="100"/>
          <a:sy n="78" d="100"/>
        </p:scale>
        <p:origin x="-2424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A34FAC4-DA1E-41E5-8A9A-A964633D4A34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5C9AD31-7BA2-4416-98BB-BCEF95AB6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10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C162F42-E274-4158-8ED7-DBDAA5440662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9EA0013-2AD0-4B3C-AA53-6673615E3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2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D5FAB2-FF6F-4877-8B63-53E74A1CA93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90"/>
            <a:ext cx="5365750" cy="4321175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780C4E-91AA-4E09-B926-CBA89D5E8D52}" type="slidenum">
              <a:rPr lang="en-US" smtClean="0"/>
              <a:pPr>
                <a:defRPr/>
              </a:pPr>
              <a:t>11</a:t>
            </a:fld>
            <a:endParaRPr lang="en-US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8" tIns="47869" rIns="95738" bIns="47869" anchor="b"/>
          <a:lstStyle/>
          <a:p>
            <a:pPr algn="r"/>
            <a:fld id="{DE503410-1EC5-4562-9D09-48A1E7DAEE47}" type="slidenum">
              <a:rPr lang="en-US" sz="1300"/>
              <a:pPr algn="r"/>
              <a:t>19</a:t>
            </a:fld>
            <a:endParaRPr lang="en-US" sz="1300" dirty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2AC5B8-A4A0-4011-94FC-BF79AFDB407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E328FF-F331-4799-A2CF-2A19B870B6B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80AC0E-8950-4C12-ADC1-437C33249A01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2E5D92-0152-451E-ACCC-DBCEDB65B42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93B76B-A784-417A-95BF-50EFC7520E84}" type="slidenum">
              <a:rPr lang="en-US" smtClean="0">
                <a:latin typeface="Arial" charset="0"/>
              </a:rPr>
              <a:pPr/>
              <a:t>43</a:t>
            </a:fld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93B76B-A784-417A-95BF-50EFC7520E84}" type="slidenum">
              <a:rPr lang="en-US" smtClean="0">
                <a:latin typeface="Arial" charset="0"/>
              </a:rPr>
              <a:pPr/>
              <a:t>50</a:t>
            </a:fld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jpeg"/><Relationship Id="rId7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ltGray">
          <a:xfrm>
            <a:off x="0" y="304800"/>
            <a:ext cx="9144000" cy="3962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047751" y="4035287"/>
            <a:ext cx="8096250" cy="1789044"/>
          </a:xfrm>
          <a:prstGeom prst="rect">
            <a:avLst/>
          </a:prstGeom>
          <a:gradFill>
            <a:gsLst>
              <a:gs pos="12000">
                <a:schemeClr val="accent2"/>
              </a:gs>
              <a:gs pos="100000">
                <a:srgbClr val="00558A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2" name="Picture 6" descr="\\Eric-pauls-power-mac-g5.local\desktop\Graphic Tank\bentley1.t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31831" y="6099176"/>
            <a:ext cx="17224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262270" y="4495800"/>
            <a:ext cx="7563678" cy="1295400"/>
          </a:xfrm>
        </p:spPr>
        <p:txBody>
          <a:bodyPr/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79463" y="5345647"/>
            <a:ext cx="2125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© 2010</a:t>
            </a:r>
            <a:r>
              <a:rPr lang="en-US" sz="7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7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 Bentley</a:t>
            </a:r>
            <a:r>
              <a:rPr lang="en-US" sz="7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 Systems, Incorporated</a:t>
            </a:r>
            <a:endParaRPr lang="en-US" sz="700" dirty="0" smtClean="0">
              <a:solidFill>
                <a:schemeClr val="tx2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gray">
          <a:xfrm>
            <a:off x="1240081" y="522994"/>
            <a:ext cx="7737232" cy="3600101"/>
          </a:xfrm>
          <a:prstGeom prst="rect">
            <a:avLst/>
          </a:prstGeom>
          <a:noFill/>
          <a:ln w="666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6" name="Picture 15" descr="09_Corp_PPT_coll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1984" y="551296"/>
            <a:ext cx="7705328" cy="3550872"/>
          </a:xfrm>
          <a:prstGeom prst="rect">
            <a:avLst/>
          </a:prstGeom>
        </p:spPr>
      </p:pic>
      <p:sp>
        <p:nvSpPr>
          <p:cNvPr id="17" name="Flowchart: Process 16"/>
          <p:cNvSpPr/>
          <p:nvPr userDrawn="1"/>
        </p:nvSpPr>
        <p:spPr bwMode="auto">
          <a:xfrm>
            <a:off x="1047750" y="5874026"/>
            <a:ext cx="5631346" cy="920474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S PGothic"/>
              <a:cs typeface="MS PGothic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1292087" y="5891003"/>
            <a:ext cx="5297556" cy="320954"/>
          </a:xfrm>
          <a:noFill/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 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 marL="319088" indent="-319088">
              <a:buClr>
                <a:srgbClr val="99CC00"/>
              </a:buClr>
              <a:buSzPct val="125000"/>
              <a:buFont typeface="Arial" pitchFamily="34" charset="0"/>
              <a:buChar char="•"/>
              <a:defRPr sz="2400"/>
            </a:lvl1pPr>
            <a:lvl2pPr marL="639763" indent="-273050">
              <a:buClr>
                <a:srgbClr val="99CC00"/>
              </a:buClr>
              <a:buFont typeface="Arial" pitchFamily="34" charset="0"/>
              <a:buChar char="•"/>
              <a:defRPr sz="2400"/>
            </a:lvl2pPr>
            <a:lvl3pPr marL="914400" indent="-228600">
              <a:buClr>
                <a:srgbClr val="99CC00"/>
              </a:buClr>
              <a:buFont typeface="Arial" pitchFamily="34" charset="0"/>
              <a:buChar char="•"/>
              <a:defRPr sz="2000"/>
            </a:lvl3pPr>
            <a:lvl4pPr marL="1371600" indent="-228600">
              <a:buClr>
                <a:srgbClr val="99CC00"/>
              </a:buClr>
              <a:buFont typeface="Arial" pitchFamily="34" charset="0"/>
              <a:buChar char="•"/>
              <a:defRPr sz="1800"/>
            </a:lvl4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6639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2A44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ltGray">
          <a:xfrm>
            <a:off x="0" y="304800"/>
            <a:ext cx="9144000" cy="3962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2A44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047751" y="4035287"/>
            <a:ext cx="8096250" cy="1789044"/>
          </a:xfrm>
          <a:prstGeom prst="rect">
            <a:avLst/>
          </a:prstGeom>
          <a:gradFill>
            <a:gsLst>
              <a:gs pos="12000">
                <a:schemeClr val="accent2"/>
              </a:gs>
              <a:gs pos="100000">
                <a:srgbClr val="00558A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2A44"/>
              </a:solidFill>
            </a:endParaRPr>
          </a:p>
        </p:txBody>
      </p:sp>
      <p:pic>
        <p:nvPicPr>
          <p:cNvPr id="12" name="Picture 6" descr="\\Eric-pauls-power-mac-g5.local\desktop\Graphic Tank\bentley1.t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31831" y="6099176"/>
            <a:ext cx="17224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262270" y="4495800"/>
            <a:ext cx="7563678" cy="1295400"/>
          </a:xfrm>
        </p:spPr>
        <p:txBody>
          <a:bodyPr/>
          <a:lstStyle>
            <a:lvl1pPr>
              <a:defRPr sz="3600" b="1">
                <a:solidFill>
                  <a:schemeClr val="accent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79463" y="5345647"/>
            <a:ext cx="2125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© 2012  Bentley Systems, Incorporated</a:t>
            </a:r>
          </a:p>
        </p:txBody>
      </p:sp>
      <p:sp>
        <p:nvSpPr>
          <p:cNvPr id="17" name="Flowchart: Process 16"/>
          <p:cNvSpPr/>
          <p:nvPr/>
        </p:nvSpPr>
        <p:spPr bwMode="auto">
          <a:xfrm>
            <a:off x="1047750" y="5874026"/>
            <a:ext cx="5631346" cy="920474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1263951" y="5891003"/>
            <a:ext cx="5297556" cy="320954"/>
          </a:xfrm>
          <a:noFill/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200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  Click to edit Master subtitle style</a:t>
            </a:r>
            <a:endParaRPr lang="en-US" dirty="0"/>
          </a:p>
        </p:txBody>
      </p:sp>
      <p:pic>
        <p:nvPicPr>
          <p:cNvPr id="11" name="Picture 10" descr="Title_Page imag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245941" y="572639"/>
            <a:ext cx="7562602" cy="3581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19600"/>
          </a:xfrm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defRPr b="0">
                <a:latin typeface="Arial Narrow" pitchFamily="34" charset="0"/>
              </a:defRPr>
            </a:lvl1pPr>
            <a:lvl2pPr>
              <a:lnSpc>
                <a:spcPct val="90000"/>
              </a:lnSpc>
              <a:defRPr b="0">
                <a:latin typeface="Arial Narrow" pitchFamily="34" charset="0"/>
              </a:defRPr>
            </a:lvl2pPr>
            <a:lvl3pPr>
              <a:lnSpc>
                <a:spcPct val="90000"/>
              </a:lnSpc>
              <a:defRPr b="0">
                <a:latin typeface="Arial Narrow" pitchFamily="34" charset="0"/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515957"/>
            <a:ext cx="8093214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941687"/>
            <a:ext cx="8093214" cy="56286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4116388" cy="8032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101410" cy="8032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815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3810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 marL="319088" indent="-319088">
              <a:buClr>
                <a:srgbClr val="99CC00"/>
              </a:buClr>
              <a:buSzPct val="125000"/>
              <a:buFont typeface="Arial" pitchFamily="34" charset="0"/>
              <a:buChar char="•"/>
              <a:defRPr sz="2400"/>
            </a:lvl1pPr>
            <a:lvl2pPr marL="639763" indent="-273050">
              <a:buClr>
                <a:srgbClr val="99CC00"/>
              </a:buClr>
              <a:buFont typeface="Arial" pitchFamily="34" charset="0"/>
              <a:buChar char="•"/>
              <a:defRPr sz="2400"/>
            </a:lvl2pPr>
            <a:lvl3pPr marL="914400" indent="-228600">
              <a:buClr>
                <a:srgbClr val="99CC00"/>
              </a:buClr>
              <a:buFont typeface="Arial" pitchFamily="34" charset="0"/>
              <a:buChar char="•"/>
              <a:defRPr sz="2000"/>
            </a:lvl3pPr>
            <a:lvl4pPr marL="1371600" indent="-228600">
              <a:buClr>
                <a:srgbClr val="99CC00"/>
              </a:buClr>
              <a:buFont typeface="Arial" pitchFamily="34" charset="0"/>
              <a:buChar char="•"/>
              <a:defRPr sz="1800"/>
            </a:lvl4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6639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19600"/>
          </a:xfrm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defRPr b="0">
                <a:latin typeface="Arial Narrow" pitchFamily="34" charset="0"/>
              </a:defRPr>
            </a:lvl1pPr>
            <a:lvl2pPr>
              <a:lnSpc>
                <a:spcPct val="90000"/>
              </a:lnSpc>
              <a:defRPr b="0">
                <a:latin typeface="Arial Narrow" pitchFamily="34" charset="0"/>
              </a:defRPr>
            </a:lvl2pPr>
            <a:lvl3pPr>
              <a:lnSpc>
                <a:spcPct val="90000"/>
              </a:lnSpc>
              <a:defRPr b="0">
                <a:latin typeface="Arial Narrow" pitchFamily="34" charset="0"/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\\psf\Home\Graphic Tank\q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633" b="30120"/>
          <a:stretch>
            <a:fillRect/>
          </a:stretch>
        </p:blipFill>
        <p:spPr bwMode="auto">
          <a:xfrm>
            <a:off x="6449383" y="2867160"/>
            <a:ext cx="1150752" cy="11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\\psf\Home\Graphic Tank\q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741"/>
          <a:stretch>
            <a:fillRect/>
          </a:stretch>
        </p:blipFill>
        <p:spPr bwMode="auto">
          <a:xfrm>
            <a:off x="-4622" y="4017213"/>
            <a:ext cx="830188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\\psf\Home\Graphic Tank\q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6906" y="2893038"/>
            <a:ext cx="1146048" cy="112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\\psf\Home\Graphic Tank\q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003" b="27708"/>
          <a:stretch>
            <a:fillRect/>
          </a:stretch>
        </p:blipFill>
        <p:spPr bwMode="auto">
          <a:xfrm>
            <a:off x="1855109" y="4006077"/>
            <a:ext cx="2367845" cy="117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\\psf\Home\Graphic Tank\q8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622" y="1752234"/>
            <a:ext cx="1956816" cy="113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\\psf\Home\Graphic Tank\q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194" y="614495"/>
            <a:ext cx="2377440" cy="114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\\psf\Home\Graphic Tank\q6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263" r="18192" b="25684"/>
          <a:stretch>
            <a:fillRect/>
          </a:stretch>
        </p:blipFill>
        <p:spPr bwMode="auto">
          <a:xfrm>
            <a:off x="820001" y="0"/>
            <a:ext cx="1147011" cy="63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\\psf\Home\Graphic Tank\q5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6807" y="1757688"/>
            <a:ext cx="2243328" cy="110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\\psf\Home\Graphic Tank\q4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939"/>
          <a:stretch/>
        </p:blipFill>
        <p:spPr bwMode="auto">
          <a:xfrm>
            <a:off x="5340434" y="0"/>
            <a:ext cx="2255520" cy="61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\\psf\Home\Graphic Tank\q3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194" y="614495"/>
            <a:ext cx="2249424" cy="227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\\psf\Home\Graphic Tank\q2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897" y="2890508"/>
            <a:ext cx="1115568" cy="111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\\psf\Home\Graphic Tank\q1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1618" y="623121"/>
            <a:ext cx="1151621" cy="339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 Same Side Corner Rectangle 20"/>
          <p:cNvSpPr/>
          <p:nvPr/>
        </p:nvSpPr>
        <p:spPr bwMode="auto">
          <a:xfrm>
            <a:off x="3094767" y="0"/>
            <a:ext cx="1109894" cy="61449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solidFill>
                <a:srgbClr val="FFFFFF"/>
              </a:solidFill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950465" y="2889982"/>
            <a:ext cx="1117110" cy="1127231"/>
          </a:xfrm>
          <a:prstGeom prst="roundRect">
            <a:avLst>
              <a:gd name="adj" fmla="val 4944"/>
            </a:avLst>
          </a:prstGeom>
          <a:solidFill>
            <a:srgbClr val="002A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348115" y="625004"/>
            <a:ext cx="1130356" cy="1127231"/>
          </a:xfrm>
          <a:prstGeom prst="roundRect">
            <a:avLst>
              <a:gd name="adj" fmla="val 494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solidFill>
                <a:srgbClr val="FFFFFF"/>
              </a:solidFill>
            </a:endParaRPr>
          </a:p>
        </p:txBody>
      </p:sp>
      <p:pic>
        <p:nvPicPr>
          <p:cNvPr id="1028" name="Picture 4" descr="\\psf\Home\Graphic Tank\Bentley_Formats_Final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" y="283"/>
            <a:ext cx="9143245" cy="6857434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818526" y="5185046"/>
            <a:ext cx="6851943" cy="1026471"/>
          </a:xfrm>
        </p:spPr>
        <p:txBody>
          <a:bodyPr lIns="0" anchor="b" anchorCtr="0">
            <a:normAutofit/>
          </a:bodyPr>
          <a:lstStyle>
            <a:lvl1pPr algn="r">
              <a:defRPr lang="en-US" sz="36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818526" y="6227708"/>
            <a:ext cx="6851944" cy="320954"/>
          </a:xfrm>
          <a:noFill/>
        </p:spPr>
        <p:txBody>
          <a:bodyPr lIns="0"/>
          <a:lstStyle>
            <a:lvl1pPr marL="0" indent="0" algn="r">
              <a:spcBef>
                <a:spcPts val="400"/>
              </a:spcBef>
              <a:buFontTx/>
              <a:buNone/>
              <a:defRPr lang="en-US" sz="2400" b="0" kern="1200" dirty="0" smtClean="0">
                <a:solidFill>
                  <a:schemeClr val="bg2">
                    <a:lumMod val="50000"/>
                  </a:schemeClr>
                </a:solidFill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  Click to edit Master subtitle style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398" y="4295664"/>
            <a:ext cx="2266738" cy="5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61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\\psf\Home\Graphic Tank\w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" y="4175640"/>
            <a:ext cx="1158240" cy="1146048"/>
          </a:xfrm>
          <a:prstGeom prst="rect">
            <a:avLst/>
          </a:prstGeom>
          <a:noFill/>
        </p:spPr>
      </p:pic>
      <p:pic>
        <p:nvPicPr>
          <p:cNvPr id="1027" name="Picture 3" descr="\\psf\Home\Graphic Tank\w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" y="810768"/>
            <a:ext cx="829056" cy="1139952"/>
          </a:xfrm>
          <a:prstGeom prst="rect">
            <a:avLst/>
          </a:prstGeom>
          <a:noFill/>
        </p:spPr>
      </p:pic>
      <p:pic>
        <p:nvPicPr>
          <p:cNvPr id="1028" name="Picture 4" descr="\\psf\Home\Graphic Tank\w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53" y="1917590"/>
            <a:ext cx="1139952" cy="1127760"/>
          </a:xfrm>
          <a:prstGeom prst="rect">
            <a:avLst/>
          </a:prstGeom>
          <a:noFill/>
        </p:spPr>
      </p:pic>
      <p:pic>
        <p:nvPicPr>
          <p:cNvPr id="1030" name="Picture 6" descr="\\psf\Home\Graphic Tank\w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" y="5321688"/>
            <a:ext cx="1054608" cy="1127760"/>
          </a:xfrm>
          <a:prstGeom prst="rect">
            <a:avLst/>
          </a:prstGeom>
          <a:noFill/>
        </p:spPr>
      </p:pic>
      <p:pic>
        <p:nvPicPr>
          <p:cNvPr id="1031" name="Picture 7" descr="\\psf\Home\Graphic Tank\w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" y="4180676"/>
            <a:ext cx="810768" cy="1127760"/>
          </a:xfrm>
          <a:prstGeom prst="rect">
            <a:avLst/>
          </a:prstGeom>
          <a:noFill/>
        </p:spPr>
      </p:pic>
      <p:pic>
        <p:nvPicPr>
          <p:cNvPr id="1034" name="Picture 10" descr="\\psf\Home\Graphic Tank\w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71854"/>
            <a:ext cx="1962912" cy="1115568"/>
          </a:xfrm>
          <a:prstGeom prst="rect">
            <a:avLst/>
          </a:prstGeom>
          <a:noFill/>
        </p:spPr>
      </p:pic>
      <p:pic>
        <p:nvPicPr>
          <p:cNvPr id="1026" name="Picture 2" descr="\\psf\Home\Graphic Tank\Bentley_Formats_Final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" y="283"/>
            <a:ext cx="9143245" cy="685743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506" y="2044009"/>
            <a:ext cx="6404165" cy="1362075"/>
          </a:xfrm>
        </p:spPr>
        <p:txBody>
          <a:bodyPr anchor="b"/>
          <a:lstStyle>
            <a:lvl1pPr algn="l">
              <a:defRPr sz="3600" b="1" cap="none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6506" y="3469739"/>
            <a:ext cx="6404165" cy="56286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228600" y="6549957"/>
            <a:ext cx="3576484" cy="2682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7401AE62-ACEE-4CBF-ABCE-6DEA53F53216}" type="slidenum">
              <a:rPr lang="en-US" sz="900" b="1" smtClean="0">
                <a:solidFill>
                  <a:srgbClr val="002A44">
                    <a:lumMod val="90000"/>
                    <a:lumOff val="10000"/>
                  </a:srgbClr>
                </a:solidFill>
              </a:rPr>
              <a:pPr>
                <a:defRPr/>
              </a:pPr>
              <a:t>‹#›</a:t>
            </a:fld>
            <a:r>
              <a:rPr lang="en-US" dirty="0" smtClean="0">
                <a:solidFill>
                  <a:srgbClr val="92D050"/>
                </a:solidFill>
              </a:rPr>
              <a:t>    </a:t>
            </a: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|   WWW.BENTLEY.COM    |    ©  2013 Bentley Systems, Incorporated</a:t>
            </a:r>
          </a:p>
          <a:p>
            <a:pPr>
              <a:defRPr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3" name="Picture 3" descr="\\psf\Home\Graphic Tank\Bentley Logo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1173" y="6421011"/>
            <a:ext cx="1336151" cy="3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24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1" y="800148"/>
            <a:ext cx="817889" cy="1134266"/>
          </a:xfrm>
          <a:prstGeom prst="rect">
            <a:avLst/>
          </a:prstGeom>
          <a:pattFill prst="weave">
            <a:fgClr>
              <a:srgbClr val="000000"/>
            </a:fgClr>
            <a:bgClr>
              <a:schemeClr val="bg1"/>
            </a:bgClr>
          </a:patt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A44"/>
                </a:solidFill>
              </a:rPr>
              <a:t>Add Picture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-1" y="5322018"/>
            <a:ext cx="817889" cy="1134266"/>
          </a:xfrm>
          <a:prstGeom prst="rect">
            <a:avLst/>
          </a:prstGeom>
          <a:pattFill prst="weave">
            <a:fgClr>
              <a:srgbClr val="000000"/>
            </a:fgClr>
            <a:bgClr>
              <a:schemeClr val="bg1"/>
            </a:bgClr>
          </a:patt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A44"/>
                </a:solidFill>
              </a:rPr>
              <a:t>Add Picture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-1" y="4187752"/>
            <a:ext cx="817889" cy="1134266"/>
          </a:xfrm>
          <a:prstGeom prst="rect">
            <a:avLst/>
          </a:prstGeom>
          <a:pattFill prst="weave">
            <a:fgClr>
              <a:srgbClr val="000000"/>
            </a:fgClr>
            <a:bgClr>
              <a:schemeClr val="bg1"/>
            </a:bgClr>
          </a:patt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A44"/>
                </a:solidFill>
              </a:rPr>
              <a:t>Add Picture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-1" y="3053486"/>
            <a:ext cx="817889" cy="1134266"/>
          </a:xfrm>
          <a:prstGeom prst="rect">
            <a:avLst/>
          </a:prstGeom>
          <a:pattFill prst="weave">
            <a:fgClr>
              <a:srgbClr val="000000"/>
            </a:fgClr>
            <a:bgClr>
              <a:schemeClr val="bg1"/>
            </a:bgClr>
          </a:patt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A44"/>
                </a:solidFill>
              </a:rPr>
              <a:t>Add Picture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17889" y="3053156"/>
            <a:ext cx="1133459" cy="1134266"/>
          </a:xfrm>
          <a:prstGeom prst="rect">
            <a:avLst/>
          </a:prstGeom>
          <a:pattFill prst="weave">
            <a:fgClr>
              <a:srgbClr val="000000"/>
            </a:fgClr>
            <a:bgClr>
              <a:schemeClr val="bg1"/>
            </a:bgClr>
          </a:patt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A44"/>
                </a:solidFill>
              </a:rPr>
              <a:t>Add Picture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824256" y="1925044"/>
            <a:ext cx="1133459" cy="1134266"/>
          </a:xfrm>
          <a:prstGeom prst="rect">
            <a:avLst/>
          </a:prstGeom>
          <a:pattFill prst="weave">
            <a:fgClr>
              <a:srgbClr val="000000"/>
            </a:fgClr>
            <a:bgClr>
              <a:schemeClr val="bg1"/>
            </a:bgClr>
          </a:patt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A44"/>
                </a:solidFill>
              </a:rPr>
              <a:t>Add Picture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817888" y="4187752"/>
            <a:ext cx="1133459" cy="1134266"/>
          </a:xfrm>
          <a:prstGeom prst="rect">
            <a:avLst/>
          </a:prstGeom>
          <a:pattFill prst="weave">
            <a:fgClr>
              <a:srgbClr val="000000"/>
            </a:fgClr>
            <a:bgClr>
              <a:schemeClr val="bg1"/>
            </a:bgClr>
          </a:patt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A44"/>
                </a:solidFill>
              </a:rPr>
              <a:t>Add Picture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88" r="57250"/>
          <a:stretch/>
        </p:blipFill>
        <p:spPr>
          <a:xfrm>
            <a:off x="-1" y="4167030"/>
            <a:ext cx="824257" cy="2289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44"/>
          <a:stretch/>
        </p:blipFill>
        <p:spPr>
          <a:xfrm>
            <a:off x="-1" y="3053157"/>
            <a:ext cx="1967252" cy="11342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91" r="11439"/>
          <a:stretch/>
        </p:blipFill>
        <p:spPr>
          <a:xfrm>
            <a:off x="781530" y="4187752"/>
            <a:ext cx="1197440" cy="11342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17887" y="1925044"/>
            <a:ext cx="1161083" cy="11467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16" r="19251"/>
          <a:stretch/>
        </p:blipFill>
        <p:spPr>
          <a:xfrm>
            <a:off x="-1" y="805060"/>
            <a:ext cx="824258" cy="1119984"/>
          </a:xfrm>
          <a:prstGeom prst="rect">
            <a:avLst/>
          </a:prstGeom>
        </p:spPr>
      </p:pic>
      <p:pic>
        <p:nvPicPr>
          <p:cNvPr id="1026" name="Picture 2" descr="\\psf\Home\Graphic Tank\Bentley_Formats_Final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22"/>
            <a:ext cx="9143245" cy="6857434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6506" y="3469739"/>
            <a:ext cx="6404165" cy="56286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228600" y="6549957"/>
            <a:ext cx="3576484" cy="2682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7401AE62-ACEE-4CBF-ABCE-6DEA53F53216}" type="slidenum">
              <a:rPr lang="en-US" sz="900" b="1" smtClean="0">
                <a:solidFill>
                  <a:srgbClr val="002A44">
                    <a:lumMod val="90000"/>
                    <a:lumOff val="10000"/>
                  </a:srgbClr>
                </a:solidFill>
              </a:rPr>
              <a:pPr>
                <a:defRPr/>
              </a:pPr>
              <a:t>‹#›</a:t>
            </a:fld>
            <a:r>
              <a:rPr lang="en-US" sz="900" b="1" dirty="0" smtClean="0">
                <a:solidFill>
                  <a:srgbClr val="002A44">
                    <a:lumMod val="90000"/>
                    <a:lumOff val="10000"/>
                  </a:srgbClr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   </a:t>
            </a: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|   WWW.BENTLEY.COM    |    ©  2013 Bentley Systems, Incorporated</a:t>
            </a:r>
          </a:p>
          <a:p>
            <a:pPr>
              <a:defRPr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506" y="2044009"/>
            <a:ext cx="6404165" cy="1362075"/>
          </a:xfrm>
        </p:spPr>
        <p:txBody>
          <a:bodyPr anchor="b"/>
          <a:lstStyle>
            <a:lvl1pPr algn="l">
              <a:defRPr sz="3600" b="1" cap="none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0" name="Picture 3" descr="\\psf\Home\Graphic Tank\Bentley Logo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1173" y="6421011"/>
            <a:ext cx="1336151" cy="3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28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800148"/>
            <a:ext cx="817888" cy="1134266"/>
          </a:xfrm>
          <a:prstGeom prst="rect">
            <a:avLst/>
          </a:prstGeom>
          <a:pattFill prst="weave">
            <a:fgClr>
              <a:srgbClr val="000000"/>
            </a:fgClr>
            <a:bgClr>
              <a:schemeClr val="bg1"/>
            </a:bgClr>
          </a:patt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A44"/>
                </a:solidFill>
              </a:rPr>
              <a:t>Add Picture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5322018"/>
            <a:ext cx="817888" cy="1134266"/>
          </a:xfrm>
          <a:prstGeom prst="rect">
            <a:avLst/>
          </a:prstGeom>
          <a:pattFill prst="weave">
            <a:fgClr>
              <a:srgbClr val="000000"/>
            </a:fgClr>
            <a:bgClr>
              <a:schemeClr val="bg1"/>
            </a:bgClr>
          </a:patt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A44"/>
                </a:solidFill>
              </a:rPr>
              <a:t>Add Picture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0" y="4187752"/>
            <a:ext cx="817888" cy="1134266"/>
          </a:xfrm>
          <a:prstGeom prst="rect">
            <a:avLst/>
          </a:prstGeom>
          <a:pattFill prst="weave">
            <a:fgClr>
              <a:srgbClr val="000000"/>
            </a:fgClr>
            <a:bgClr>
              <a:schemeClr val="bg1"/>
            </a:bgClr>
          </a:patt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A44"/>
                </a:solidFill>
              </a:rPr>
              <a:t>Add </a:t>
            </a:r>
            <a:r>
              <a:rPr lang="en-US" sz="1600" b="1" dirty="0" smtClean="0">
                <a:solidFill>
                  <a:srgbClr val="002A44"/>
                </a:solidFill>
              </a:rPr>
              <a:t>Picture</a:t>
            </a:r>
            <a:endParaRPr lang="en-US" b="1" dirty="0" smtClean="0">
              <a:solidFill>
                <a:srgbClr val="002A44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3053486"/>
            <a:ext cx="817888" cy="1134266"/>
          </a:xfrm>
          <a:prstGeom prst="rect">
            <a:avLst/>
          </a:prstGeom>
          <a:pattFill prst="weave">
            <a:fgClr>
              <a:srgbClr val="000000"/>
            </a:fgClr>
            <a:bgClr>
              <a:schemeClr val="bg1"/>
            </a:bgClr>
          </a:patt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A44"/>
                </a:solidFill>
              </a:rPr>
              <a:t>Add Picture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17889" y="3053156"/>
            <a:ext cx="1133459" cy="1134266"/>
          </a:xfrm>
          <a:prstGeom prst="rect">
            <a:avLst/>
          </a:prstGeom>
          <a:pattFill prst="weave">
            <a:fgClr>
              <a:srgbClr val="000000"/>
            </a:fgClr>
            <a:bgClr>
              <a:schemeClr val="bg1"/>
            </a:bgClr>
          </a:patt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A44"/>
                </a:solidFill>
              </a:rPr>
              <a:t>Add Picture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824256" y="1925044"/>
            <a:ext cx="1133459" cy="1134266"/>
          </a:xfrm>
          <a:prstGeom prst="rect">
            <a:avLst/>
          </a:prstGeom>
          <a:pattFill prst="weave">
            <a:fgClr>
              <a:srgbClr val="000000"/>
            </a:fgClr>
            <a:bgClr>
              <a:schemeClr val="bg1"/>
            </a:bgClr>
          </a:patt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A44"/>
                </a:solidFill>
              </a:rPr>
              <a:t>Add Picture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817888" y="4187752"/>
            <a:ext cx="1133459" cy="1134266"/>
          </a:xfrm>
          <a:prstGeom prst="rect">
            <a:avLst/>
          </a:prstGeom>
          <a:pattFill prst="weave">
            <a:fgClr>
              <a:srgbClr val="000000"/>
            </a:fgClr>
            <a:bgClr>
              <a:schemeClr val="bg1"/>
            </a:bgClr>
          </a:patt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A44"/>
                </a:solidFill>
              </a:rPr>
              <a:t>Add Picture</a:t>
            </a:r>
          </a:p>
        </p:txBody>
      </p:sp>
      <p:pic>
        <p:nvPicPr>
          <p:cNvPr id="1026" name="Picture 2" descr="\\psf\Home\Graphic Tank\Bentley_Formats_Fina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22"/>
            <a:ext cx="9143245" cy="6857434"/>
          </a:xfrm>
          <a:prstGeom prst="rect">
            <a:avLst/>
          </a:prstGeom>
          <a:noFill/>
        </p:spPr>
      </p:pic>
      <p:pic>
        <p:nvPicPr>
          <p:cNvPr id="20" name="Picture 3" descr="\\psf\Home\Graphic Tank\Bentley 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1173" y="6421011"/>
            <a:ext cx="1336151" cy="3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506" y="2044009"/>
            <a:ext cx="6404165" cy="1362075"/>
          </a:xfrm>
        </p:spPr>
        <p:txBody>
          <a:bodyPr anchor="b"/>
          <a:lstStyle>
            <a:lvl1pPr algn="l">
              <a:defRPr sz="36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6506" y="3469739"/>
            <a:ext cx="6404165" cy="56286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228600" y="6549957"/>
            <a:ext cx="3576484" cy="2682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7401AE62-ACEE-4CBF-ABCE-6DEA53F53216}" type="slidenum">
              <a:rPr lang="en-US" sz="900" b="1" smtClean="0">
                <a:solidFill>
                  <a:srgbClr val="002A44">
                    <a:lumMod val="90000"/>
                    <a:lumOff val="10000"/>
                  </a:srgbClr>
                </a:solidFill>
              </a:rPr>
              <a:pPr>
                <a:defRPr/>
              </a:pPr>
              <a:t>‹#›</a:t>
            </a:fld>
            <a:r>
              <a:rPr lang="en-US" sz="900" b="1" dirty="0" smtClean="0">
                <a:solidFill>
                  <a:srgbClr val="002A44">
                    <a:lumMod val="90000"/>
                    <a:lumOff val="10000"/>
                  </a:srgbClr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   </a:t>
            </a: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|   WWW.BENTLEY.COM    |    ©  2012 Bentley Systems, Incorporated</a:t>
            </a:r>
          </a:p>
          <a:p>
            <a:pPr>
              <a:defRPr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97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0114" y="1394031"/>
            <a:ext cx="8383361" cy="4557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13806929"/>
      </p:ext>
    </p:extLst>
  </p:cSld>
  <p:clrMapOvr>
    <a:masterClrMapping/>
  </p:clrMapOvr>
  <p:transition>
    <p:fade/>
  </p:transition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0768" y="14478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28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790768" y="1447800"/>
            <a:ext cx="3962400" cy="4648200"/>
          </a:xfrm>
          <a:solidFill>
            <a:schemeClr val="bg2">
              <a:lumMod val="40000"/>
              <a:lumOff val="60000"/>
            </a:schemeClr>
          </a:solidFill>
        </p:spPr>
        <p:txBody>
          <a:bodyPr bIns="731520" anchor="ctr" anchorCtr="1"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Graphic / Photo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70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1447800"/>
            <a:ext cx="3962400" cy="4648200"/>
          </a:xfrm>
          <a:solidFill>
            <a:schemeClr val="bg2">
              <a:lumMod val="40000"/>
              <a:lumOff val="60000"/>
            </a:schemeClr>
          </a:solidFill>
        </p:spPr>
        <p:txBody>
          <a:bodyPr bIns="731520" anchor="ctr" anchorCtr="1"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Graphic / Photo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0768" y="14478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93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7528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BeInspi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609474" y="6488668"/>
            <a:ext cx="352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A44"/>
                </a:solidFill>
              </a:rPr>
              <a:t>2012 Be Inspired Awards</a:t>
            </a:r>
          </a:p>
        </p:txBody>
      </p:sp>
    </p:spTree>
    <p:extLst>
      <p:ext uri="{BB962C8B-B14F-4D97-AF65-F5344CB8AC3E}">
        <p14:creationId xmlns:p14="http://schemas.microsoft.com/office/powerpoint/2010/main" val="12505220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515957"/>
            <a:ext cx="8093214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941687"/>
            <a:ext cx="8093214" cy="56286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503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19600"/>
          </a:xfrm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defRPr b="0">
                <a:latin typeface="Arial Narrow" pitchFamily="34" charset="0"/>
              </a:defRPr>
            </a:lvl1pPr>
            <a:lvl2pPr>
              <a:lnSpc>
                <a:spcPct val="90000"/>
              </a:lnSpc>
              <a:defRPr b="0">
                <a:latin typeface="Arial Narrow" pitchFamily="34" charset="0"/>
              </a:defRPr>
            </a:lvl2pPr>
            <a:lvl3pPr>
              <a:lnSpc>
                <a:spcPct val="90000"/>
              </a:lnSpc>
              <a:defRPr b="0">
                <a:latin typeface="Arial Narrow" pitchFamily="34" charset="0"/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933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4116388" cy="8032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101410" cy="8032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815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525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8258204" cy="505461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500938" y="6356350"/>
            <a:ext cx="11858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7629B860-0A76-489C-8EF1-AADCAEB5613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8977313" y="0"/>
            <a:ext cx="166687" cy="2146852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S PGothic"/>
              <a:cs typeface="MS PGothic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-1" y="6526214"/>
            <a:ext cx="7530353" cy="268286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558A"/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76200"/>
            <a:ext cx="1981200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994515" y="962920"/>
            <a:ext cx="2125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+mn-lt"/>
              </a:rPr>
              <a:t>© 2010 Bentley</a:t>
            </a:r>
            <a:r>
              <a:rPr lang="en-US" sz="700" baseline="0" dirty="0" smtClean="0">
                <a:solidFill>
                  <a:schemeClr val="bg1"/>
                </a:solidFill>
                <a:latin typeface="+mn-lt"/>
              </a:rPr>
              <a:t> Systems, Incorporated</a:t>
            </a:r>
            <a:endParaRPr lang="en-US" sz="7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228600" y="6549957"/>
            <a:ext cx="2971800" cy="2682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1AE62-ACEE-4CBF-ABCE-6DEA53F5321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WWW.BENTLEY.COM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6" descr="\\Eric-pauls-power-mac-g5.local\desktop\Graphic Tank\bentley1.tif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641697" y="6492999"/>
            <a:ext cx="1335616" cy="3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713" r:id="rId1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Char char="•"/>
        <a:defRPr sz="28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har char="•"/>
        <a:defRPr sz="18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8977313" y="-1"/>
            <a:ext cx="166687" cy="2433711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solidFill>
                <a:srgbClr val="FFFFFF"/>
              </a:solidFill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-1" y="6526214"/>
            <a:ext cx="7530353" cy="268286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558A"/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2A44"/>
              </a:solidFill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76200"/>
            <a:ext cx="1981200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2A44"/>
              </a:solidFill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865658" y="1162889"/>
            <a:ext cx="2391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©  2012  Bentley Systems, Incorporated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228600" y="6549957"/>
            <a:ext cx="2971800" cy="2682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7401AE62-ACEE-4CBF-ABCE-6DEA53F53216}" type="slidenum">
              <a:rPr lang="en-US" smtClean="0">
                <a:solidFill>
                  <a:srgbClr val="92D050"/>
                </a:solidFill>
              </a:rPr>
              <a:pPr>
                <a:defRPr/>
              </a:pPr>
              <a:t>‹#›</a:t>
            </a:fld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| WWW.BENTLEY.COM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1" name="Picture 6" descr="\\Eric-pauls-power-mac-g5.local\desktop\Graphic Tank\bentley1.tif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641697" y="6492999"/>
            <a:ext cx="1335616" cy="3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7" r:id="rId8"/>
    <p:sldLayoutId id="2147483748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Char char="•"/>
        <a:defRPr sz="28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har char="•"/>
        <a:defRPr sz="18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114" y="118341"/>
            <a:ext cx="838305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0114" y="1393825"/>
            <a:ext cx="8383054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228600" y="6549957"/>
            <a:ext cx="3576484" cy="2682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7401AE62-ACEE-4CBF-ABCE-6DEA53F53216}" type="slidenum">
              <a:rPr lang="en-US" sz="900" b="1" smtClean="0">
                <a:solidFill>
                  <a:srgbClr val="002A44">
                    <a:lumMod val="90000"/>
                    <a:lumOff val="10000"/>
                  </a:srgbClr>
                </a:solidFill>
              </a:rPr>
              <a:pPr>
                <a:defRPr/>
              </a:pPr>
              <a:t>‹#›</a:t>
            </a:fld>
            <a:r>
              <a:rPr lang="en-US" sz="900" b="1" dirty="0" smtClean="0">
                <a:solidFill>
                  <a:srgbClr val="002A44">
                    <a:lumMod val="90000"/>
                    <a:lumOff val="10000"/>
                  </a:srgbClr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   </a:t>
            </a: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|   WWW.BENTLEY.COM    |    ©  2013 Bentley Systems, Incorporated</a:t>
            </a:r>
          </a:p>
          <a:p>
            <a:pPr>
              <a:defRPr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173" y="6490354"/>
            <a:ext cx="1336151" cy="32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3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>
              <a:lumMod val="90000"/>
              <a:lumOff val="1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latin typeface="Arial Narrow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9pPr>
    </p:titleStyle>
    <p:bodyStyle>
      <a:lvl1pPr marL="274320" indent="-274320" algn="l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Char char="•"/>
        <a:defRPr sz="28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515938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084263" indent="-16986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cid:image001.png@01CBE971.1F5D5E2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Bentley InspectTech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Inspection, Maintenance, and Management of Transportation Assets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209882" y="4556180"/>
            <a:ext cx="5297556" cy="91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Taylor Gilmore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Product Manager - InspectTech</a:t>
            </a:r>
          </a:p>
        </p:txBody>
      </p:sp>
    </p:spTree>
    <p:extLst>
      <p:ext uri="{BB962C8B-B14F-4D97-AF65-F5344CB8AC3E}">
        <p14:creationId xmlns:p14="http://schemas.microsoft.com/office/powerpoint/2010/main" val="593450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189187" y="118341"/>
            <a:ext cx="8849710" cy="762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…To A Comprehensive Bridge Inspection &amp; Management System</a:t>
            </a:r>
          </a:p>
        </p:txBody>
      </p:sp>
      <p:sp>
        <p:nvSpPr>
          <p:cNvPr id="9221" name="Text Box 19"/>
          <p:cNvSpPr txBox="1">
            <a:spLocks noChangeArrowheads="1"/>
          </p:cNvSpPr>
          <p:nvPr/>
        </p:nvSpPr>
        <p:spPr bwMode="auto">
          <a:xfrm>
            <a:off x="7668860" y="2417390"/>
            <a:ext cx="532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Impact" pitchFamily="34" charset="0"/>
              </a:rPr>
              <a:t>GIS</a:t>
            </a:r>
          </a:p>
        </p:txBody>
      </p:sp>
      <p:sp>
        <p:nvSpPr>
          <p:cNvPr id="9222" name="Text Box 20"/>
          <p:cNvSpPr txBox="1">
            <a:spLocks noChangeArrowheads="1"/>
          </p:cNvSpPr>
          <p:nvPr/>
        </p:nvSpPr>
        <p:spPr bwMode="auto">
          <a:xfrm>
            <a:off x="6246813" y="2874590"/>
            <a:ext cx="17347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Impact" pitchFamily="34" charset="0"/>
              </a:rPr>
              <a:t>Cost Estimates</a:t>
            </a:r>
          </a:p>
        </p:txBody>
      </p:sp>
      <p:sp>
        <p:nvSpPr>
          <p:cNvPr id="9223" name="Text Box 21"/>
          <p:cNvSpPr txBox="1">
            <a:spLocks noChangeArrowheads="1"/>
          </p:cNvSpPr>
          <p:nvPr/>
        </p:nvSpPr>
        <p:spPr bwMode="auto">
          <a:xfrm>
            <a:off x="3635375" y="2888878"/>
            <a:ext cx="17347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Impact" pitchFamily="34" charset="0"/>
              </a:rPr>
              <a:t>Instant Access</a:t>
            </a:r>
          </a:p>
        </p:txBody>
      </p:sp>
      <p:sp>
        <p:nvSpPr>
          <p:cNvPr id="9224" name="Text Box 22"/>
          <p:cNvSpPr txBox="1">
            <a:spLocks noChangeArrowheads="1"/>
          </p:cNvSpPr>
          <p:nvPr/>
        </p:nvSpPr>
        <p:spPr bwMode="auto">
          <a:xfrm>
            <a:off x="4736093" y="2417390"/>
            <a:ext cx="2145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Impact" pitchFamily="34" charset="0"/>
              </a:rPr>
              <a:t>Pictures/Sketches</a:t>
            </a:r>
          </a:p>
        </p:txBody>
      </p:sp>
      <p:sp>
        <p:nvSpPr>
          <p:cNvPr id="9225" name="Text Box 23"/>
          <p:cNvSpPr txBox="1">
            <a:spLocks noChangeArrowheads="1"/>
          </p:cNvSpPr>
          <p:nvPr/>
        </p:nvSpPr>
        <p:spPr bwMode="auto">
          <a:xfrm>
            <a:off x="792163" y="2901578"/>
            <a:ext cx="24174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Impact" pitchFamily="34" charset="0"/>
              </a:rPr>
              <a:t>Reporting/Searching</a:t>
            </a:r>
          </a:p>
        </p:txBody>
      </p:sp>
      <p:sp>
        <p:nvSpPr>
          <p:cNvPr id="9226" name="Text Box 24"/>
          <p:cNvSpPr txBox="1">
            <a:spLocks noChangeArrowheads="1"/>
          </p:cNvSpPr>
          <p:nvPr/>
        </p:nvSpPr>
        <p:spPr bwMode="auto">
          <a:xfrm>
            <a:off x="440805" y="2455490"/>
            <a:ext cx="15520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Impact" pitchFamily="34" charset="0"/>
              </a:rPr>
              <a:t>Prioritization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2627591" y="2433265"/>
            <a:ext cx="13869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Impact" pitchFamily="34" charset="0"/>
              </a:rPr>
              <a:t>Scheduling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" y="1061204"/>
            <a:ext cx="7239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i="1" dirty="0">
                <a:latin typeface="+mn-lt"/>
                <a:cs typeface="Tahoma" pitchFamily="34" charset="0"/>
              </a:rPr>
              <a:t>All asset data in a single online location with easy to use and powerful modules for past, current, and future management</a:t>
            </a:r>
            <a:r>
              <a:rPr lang="en-US" sz="2400" i="1" dirty="0" smtClean="0">
                <a:latin typeface="+mn-lt"/>
                <a:cs typeface="Tahoma" pitchFamily="34" charset="0"/>
              </a:rPr>
              <a:t>.</a:t>
            </a:r>
            <a:endParaRPr lang="en-US" sz="1600" dirty="0">
              <a:cs typeface="Arial" pitchFamily="34" charset="0"/>
            </a:endParaRPr>
          </a:p>
        </p:txBody>
      </p:sp>
      <p:pic>
        <p:nvPicPr>
          <p:cNvPr id="922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3363540"/>
            <a:ext cx="2443162" cy="207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8188" y="3733428"/>
            <a:ext cx="244316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5588" y="3331790"/>
            <a:ext cx="24352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id:image001.png@01CBE971.1F5D5E20"/>
          <p:cNvPicPr/>
          <p:nvPr/>
        </p:nvPicPr>
        <p:blipFill rotWithShape="1">
          <a:blip r:embed="rId6" r:link="rId7" cstate="print"/>
          <a:srcRect l="961" t="15838" r="3525" b="2852"/>
          <a:stretch/>
        </p:blipFill>
        <p:spPr bwMode="auto">
          <a:xfrm>
            <a:off x="6046788" y="3738190"/>
            <a:ext cx="2411412" cy="207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610354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InspectTech Representative Users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sz="quarter" idx="10"/>
          </p:nvPr>
        </p:nvSpPr>
        <p:spPr>
          <a:xfrm>
            <a:off x="370114" y="1008993"/>
            <a:ext cx="8383361" cy="532874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 sz="2000" dirty="0" smtClean="0"/>
              <a:t>Federal:</a:t>
            </a:r>
          </a:p>
          <a:p>
            <a:pPr eaLnBrk="1" hangingPunct="1">
              <a:buFontTx/>
              <a:buChar char="-"/>
            </a:pPr>
            <a:r>
              <a:rPr lang="en-US" sz="2000" dirty="0" smtClean="0"/>
              <a:t>U.S. Navy/Marine Corps</a:t>
            </a:r>
          </a:p>
          <a:p>
            <a:pPr eaLnBrk="1" hangingPunct="1">
              <a:buFontTx/>
              <a:buChar char="-"/>
            </a:pPr>
            <a:r>
              <a:rPr lang="en-US" sz="2000" dirty="0" smtClean="0"/>
              <a:t>U.S. Fish and Wildlife Service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State:</a:t>
            </a:r>
          </a:p>
          <a:p>
            <a:pPr eaLnBrk="1" hangingPunct="1">
              <a:buFontTx/>
              <a:buChar char="-"/>
            </a:pPr>
            <a:r>
              <a:rPr lang="en-US" sz="2000" dirty="0" smtClean="0"/>
              <a:t>New Jersey DOT</a:t>
            </a:r>
          </a:p>
          <a:p>
            <a:pPr eaLnBrk="1" hangingPunct="1">
              <a:buFontTx/>
              <a:buChar char="-"/>
            </a:pPr>
            <a:r>
              <a:rPr lang="en-US" sz="2000" dirty="0" smtClean="0"/>
              <a:t>Ohio DOT</a:t>
            </a:r>
          </a:p>
          <a:p>
            <a:pPr eaLnBrk="1" hangingPunct="1">
              <a:buFontTx/>
              <a:buChar char="-"/>
            </a:pPr>
            <a:r>
              <a:rPr lang="en-US" sz="2000" dirty="0" smtClean="0"/>
              <a:t>West Virginia DOT</a:t>
            </a:r>
          </a:p>
          <a:p>
            <a:pPr eaLnBrk="1" hangingPunct="1">
              <a:buFontTx/>
              <a:buChar char="-"/>
            </a:pPr>
            <a:r>
              <a:rPr lang="en-US" sz="2000" dirty="0" smtClean="0"/>
              <a:t>Nevada DOT</a:t>
            </a:r>
          </a:p>
          <a:p>
            <a:pPr eaLnBrk="1" hangingPunct="1">
              <a:buFontTx/>
              <a:buChar char="-"/>
            </a:pPr>
            <a:r>
              <a:rPr lang="en-US" sz="2000" dirty="0" smtClean="0"/>
              <a:t>Minnesota DOT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Transit:</a:t>
            </a:r>
          </a:p>
          <a:p>
            <a:pPr>
              <a:buFontTx/>
              <a:buChar char="-"/>
            </a:pPr>
            <a:r>
              <a:rPr lang="en-US" sz="2000" dirty="0" smtClean="0"/>
              <a:t>Washington </a:t>
            </a:r>
            <a:r>
              <a:rPr lang="en-US" sz="2000" dirty="0"/>
              <a:t>Metropolitan Transit </a:t>
            </a:r>
            <a:br>
              <a:rPr lang="en-US" sz="2000" dirty="0"/>
            </a:br>
            <a:r>
              <a:rPr lang="en-US" sz="2000" dirty="0"/>
              <a:t>Authority (DC Metro)</a:t>
            </a:r>
          </a:p>
          <a:p>
            <a:pPr>
              <a:buFontTx/>
              <a:buChar char="-"/>
            </a:pPr>
            <a:r>
              <a:rPr lang="en-US" sz="2000" dirty="0"/>
              <a:t>Utah Transit Authority</a:t>
            </a:r>
          </a:p>
        </p:txBody>
      </p:sp>
      <p:pic>
        <p:nvPicPr>
          <p:cNvPr id="10246" name="Picture 2" descr="C:\Documents and Settings\Jeremy Shaffer\My Documents\My Pictures\400px-New_Jersey_Turnpike_Shield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9325" y="3198710"/>
            <a:ext cx="100012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" descr="C:\Documents and Settings\Jeremy Shaffer\My Documents\My Pictures\FWS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850" y="1782660"/>
            <a:ext cx="9144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 descr="C:\Documents and Settings\Jeremy Shaffer\My Documents\My Pictures\indot_smal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3666" y="2537670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5" descr="C:\Documents and Settings\Jeremy Shaffer\My Documents\My Pictures\NEWSLOGO_SM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3666" y="1089870"/>
            <a:ext cx="1063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1" descr="2008%20WVDOH-Logo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45566" y="3909270"/>
            <a:ext cx="11811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2" descr="mndot-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64713" y="4602060"/>
            <a:ext cx="1227137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2770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511" y="1371600"/>
            <a:ext cx="7772400" cy="4419600"/>
          </a:xfrm>
        </p:spPr>
        <p:txBody>
          <a:bodyPr/>
          <a:lstStyle/>
          <a:p>
            <a:r>
              <a:rPr lang="en-US" dirty="0" smtClean="0"/>
              <a:t>Consulting Firms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AECOM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HDR Engineering </a:t>
            </a:r>
            <a:r>
              <a:rPr lang="en-US" dirty="0" smtClean="0"/>
              <a:t>Inc.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Beam </a:t>
            </a:r>
            <a:r>
              <a:rPr lang="en-US" dirty="0"/>
              <a:t>Longest &amp; </a:t>
            </a:r>
            <a:r>
              <a:rPr lang="en-US" dirty="0" smtClean="0"/>
              <a:t>Neff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Infrastructure Engineers </a:t>
            </a:r>
            <a:r>
              <a:rPr lang="en-US" dirty="0" smtClean="0"/>
              <a:t>Inc.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Pennoni</a:t>
            </a:r>
            <a:r>
              <a:rPr lang="en-US" dirty="0"/>
              <a:t> Associates </a:t>
            </a:r>
            <a:r>
              <a:rPr lang="en-US" dirty="0" smtClean="0"/>
              <a:t>Inc.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United Consulting </a:t>
            </a:r>
            <a:r>
              <a:rPr lang="en-US" dirty="0" smtClean="0"/>
              <a:t>Engineers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InspectTech Representative Users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25" y="1353474"/>
            <a:ext cx="2379783" cy="84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2596081"/>
            <a:ext cx="1468892" cy="72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49" y="2341547"/>
            <a:ext cx="1162243" cy="50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665" y="3427834"/>
            <a:ext cx="1923751" cy="81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82" y="4958633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838" y="4582396"/>
            <a:ext cx="1905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781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Based Interface – Accessible anywhere </a:t>
            </a:r>
          </a:p>
          <a:p>
            <a:r>
              <a:rPr lang="en-US" dirty="0" smtClean="0"/>
              <a:t>Comprised of Collector, Manager, and Maintenance Modules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InspectTech Basics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90" y="2806260"/>
            <a:ext cx="6091504" cy="36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619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InspectTech Collector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45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InspectTech Collector</a:t>
            </a:r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821785" y="1585356"/>
            <a:ext cx="7479163" cy="160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171450" lvl="1" indent="0" algn="ctr" eaLnBrk="1" hangingPunct="1">
              <a:spcBef>
                <a:spcPct val="20000"/>
              </a:spcBef>
              <a:buNone/>
            </a:pPr>
            <a:r>
              <a:rPr lang="en-US" sz="3400" i="1" dirty="0">
                <a:latin typeface="Tahoma" pitchFamily="34" charset="0"/>
              </a:rPr>
              <a:t>High quality inspections done easier, </a:t>
            </a:r>
          </a:p>
          <a:p>
            <a:pPr marL="171450" lvl="1" indent="0" algn="ctr" eaLnBrk="1" hangingPunct="1">
              <a:spcBef>
                <a:spcPct val="20000"/>
              </a:spcBef>
              <a:buNone/>
            </a:pPr>
            <a:r>
              <a:rPr lang="en-US" sz="3400" i="1" dirty="0">
                <a:latin typeface="Tahoma" pitchFamily="34" charset="0"/>
              </a:rPr>
              <a:t>quicker, and more reliably!</a:t>
            </a:r>
          </a:p>
          <a:p>
            <a:pPr algn="ctr"/>
            <a:endParaRPr lang="en-US" sz="3400" dirty="0">
              <a:latin typeface="Times" pitchFamily="18" charset="0"/>
            </a:endParaRPr>
          </a:p>
        </p:txBody>
      </p:sp>
      <p:pic>
        <p:nvPicPr>
          <p:cNvPr id="5" name="Picture 4" descr="mdsia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18" y="2946207"/>
            <a:ext cx="4647315" cy="314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SC_88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1" y="3313449"/>
            <a:ext cx="1544371" cy="2323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SC_89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18" y="3254276"/>
            <a:ext cx="1549011" cy="2332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377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Asset Inventory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Able to store and organize all assets in a detailed hierarchy</a:t>
            </a:r>
          </a:p>
          <a:p>
            <a:r>
              <a:rPr lang="en-US" dirty="0" smtClean="0"/>
              <a:t>Inventory and construction data can be linked directly to the asset </a:t>
            </a:r>
          </a:p>
          <a:p>
            <a:r>
              <a:rPr lang="en-US" dirty="0" smtClean="0"/>
              <a:t>Permissions can be assigned to users by asset and/or specific actions and tasks</a:t>
            </a:r>
          </a:p>
          <a:p>
            <a:r>
              <a:rPr lang="en-US" dirty="0" smtClean="0"/>
              <a:t>Assets can be sub-divided and grouped in multiple ways supporting the various ways business is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27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37" y="3155718"/>
            <a:ext cx="4248762" cy="321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Inventory</a:t>
            </a:r>
          </a:p>
        </p:txBody>
      </p:sp>
      <p:sp>
        <p:nvSpPr>
          <p:cNvPr id="43011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Each asset has its own page with links to all key information</a:t>
            </a:r>
          </a:p>
          <a:p>
            <a:r>
              <a:rPr lang="en-US" dirty="0" smtClean="0"/>
              <a:t>Current and historic information is available</a:t>
            </a:r>
          </a:p>
        </p:txBody>
      </p:sp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169920"/>
            <a:ext cx="418084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345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Bridge Detail Page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0"/>
          </p:nvPr>
        </p:nvSpPr>
        <p:spPr>
          <a:xfrm>
            <a:off x="370114" y="1019908"/>
            <a:ext cx="8383361" cy="5322277"/>
          </a:xfrm>
        </p:spPr>
        <p:txBody>
          <a:bodyPr>
            <a:normAutofit/>
          </a:bodyPr>
          <a:lstStyle/>
          <a:p>
            <a:r>
              <a:rPr lang="en-US" dirty="0" smtClean="0"/>
              <a:t>Contains links to all current and past information on the bridge</a:t>
            </a:r>
          </a:p>
          <a:p>
            <a:pPr lvl="1"/>
            <a:r>
              <a:rPr lang="en-US" dirty="0" smtClean="0"/>
              <a:t>Reports, Pictures, Sketches, Maintenance Items</a:t>
            </a:r>
          </a:p>
          <a:p>
            <a:pPr lvl="1"/>
            <a:r>
              <a:rPr lang="en-US" dirty="0" smtClean="0"/>
              <a:t>Contracts, Load Rating, Letters, etc.</a:t>
            </a:r>
          </a:p>
          <a:p>
            <a:r>
              <a:rPr lang="en-US" dirty="0" smtClean="0"/>
              <a:t>Link to Bridge Location</a:t>
            </a:r>
          </a:p>
          <a:p>
            <a:r>
              <a:rPr lang="en-US" dirty="0" smtClean="0"/>
              <a:t>Bridge Notes</a:t>
            </a:r>
          </a:p>
          <a:p>
            <a:r>
              <a:rPr lang="en-US" dirty="0" smtClean="0"/>
              <a:t>Upcoming inspection dates</a:t>
            </a:r>
          </a:p>
          <a:p>
            <a:r>
              <a:rPr lang="en-US" dirty="0" smtClean="0"/>
              <a:t>Functionality integrated from other programs</a:t>
            </a:r>
          </a:p>
          <a:p>
            <a:r>
              <a:rPr lang="en-US" dirty="0" smtClean="0"/>
              <a:t>Users can control default view</a:t>
            </a:r>
          </a:p>
        </p:txBody>
      </p:sp>
    </p:spTree>
    <p:extLst>
      <p:ext uri="{BB962C8B-B14F-4D97-AF65-F5344CB8AC3E}">
        <p14:creationId xmlns:p14="http://schemas.microsoft.com/office/powerpoint/2010/main" val="3316164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idx="1"/>
          </p:nvPr>
        </p:nvSpPr>
        <p:spPr>
          <a:xfrm>
            <a:off x="685799" y="1371599"/>
            <a:ext cx="8162925" cy="50543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Electronic collection: Reduces errors and eliminates redundant data entry</a:t>
            </a:r>
          </a:p>
          <a:p>
            <a:r>
              <a:rPr lang="en-US" dirty="0" smtClean="0"/>
              <a:t>Saves significant time by formatting the report and auto-generating many sections:</a:t>
            </a:r>
          </a:p>
          <a:p>
            <a:pPr lvl="1"/>
            <a:r>
              <a:rPr lang="en-US" dirty="0" smtClean="0"/>
              <a:t>Table of Contents</a:t>
            </a:r>
          </a:p>
          <a:p>
            <a:pPr lvl="1"/>
            <a:r>
              <a:rPr lang="en-US" dirty="0" smtClean="0"/>
              <a:t>Cover Page</a:t>
            </a:r>
          </a:p>
          <a:p>
            <a:pPr lvl="1"/>
            <a:r>
              <a:rPr lang="en-US" dirty="0" smtClean="0"/>
              <a:t>Picture Pages</a:t>
            </a:r>
          </a:p>
          <a:p>
            <a:pPr lvl="1"/>
            <a:r>
              <a:rPr lang="en-US" dirty="0" smtClean="0"/>
              <a:t>Page Numbering</a:t>
            </a:r>
          </a:p>
          <a:p>
            <a:r>
              <a:rPr lang="en-US" dirty="0" smtClean="0"/>
              <a:t>Picture Organization</a:t>
            </a:r>
          </a:p>
          <a:p>
            <a:r>
              <a:rPr lang="en-US" dirty="0" smtClean="0"/>
              <a:t>Integration of Manuals</a:t>
            </a:r>
          </a:p>
          <a:p>
            <a:r>
              <a:rPr lang="en-US" dirty="0" smtClean="0"/>
              <a:t>Easy incorporation of attachments</a:t>
            </a:r>
          </a:p>
          <a:p>
            <a:r>
              <a:rPr lang="en-US" dirty="0" smtClean="0"/>
              <a:t>Automatically pre-load past data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Collector Major Benefits</a:t>
            </a:r>
          </a:p>
        </p:txBody>
      </p:sp>
    </p:spTree>
    <p:extLst>
      <p:ext uri="{BB962C8B-B14F-4D97-AF65-F5344CB8AC3E}">
        <p14:creationId xmlns:p14="http://schemas.microsoft.com/office/powerpoint/2010/main" val="3950346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InspectTech Background</a:t>
            </a:r>
            <a:endParaRPr lang="en-US" dirty="0" smtClean="0"/>
          </a:p>
          <a:p>
            <a:r>
              <a:rPr lang="en-US" dirty="0" smtClean="0"/>
              <a:t>Overview of </a:t>
            </a:r>
            <a:r>
              <a:rPr lang="en-US" dirty="0" smtClean="0"/>
              <a:t>InspectTech Solution</a:t>
            </a:r>
            <a:endParaRPr lang="en-US" dirty="0" smtClean="0"/>
          </a:p>
          <a:p>
            <a:r>
              <a:rPr lang="en-US" dirty="0" smtClean="0"/>
              <a:t>Upcoming enhancements</a:t>
            </a:r>
          </a:p>
          <a:p>
            <a:pPr lvl="1"/>
            <a:r>
              <a:rPr lang="en-US" dirty="0" smtClean="0"/>
              <a:t>Introduction to InspectTech Version 7</a:t>
            </a:r>
          </a:p>
          <a:p>
            <a:pPr lvl="1"/>
            <a:r>
              <a:rPr lang="en-US" dirty="0" smtClean="0"/>
              <a:t>Future Options</a:t>
            </a:r>
            <a:endParaRPr lang="en-US" dirty="0"/>
          </a:p>
          <a:p>
            <a:r>
              <a:rPr lang="en-US" dirty="0" smtClean="0"/>
              <a:t>Impact of MAP-21 on Bridge Management </a:t>
            </a:r>
          </a:p>
          <a:p>
            <a:pPr lvl="0"/>
            <a:r>
              <a:rPr lang="en-US" dirty="0" smtClean="0"/>
              <a:t>Wrap-up and 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1695092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Interface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078523"/>
            <a:ext cx="3604846" cy="52519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Color coded fields for guiding inspector</a:t>
            </a:r>
          </a:p>
          <a:p>
            <a:r>
              <a:rPr lang="en-US" dirty="0" smtClean="0"/>
              <a:t>Drop-down lists for accuracy</a:t>
            </a:r>
          </a:p>
          <a:p>
            <a:r>
              <a:rPr lang="en-US" dirty="0" smtClean="0"/>
              <a:t>Relevant information shown for each field selected</a:t>
            </a:r>
          </a:p>
          <a:p>
            <a:r>
              <a:rPr lang="en-US" dirty="0" smtClean="0"/>
              <a:t>Full history of how field rated in the past and reference material available</a:t>
            </a:r>
          </a:p>
          <a:p>
            <a:r>
              <a:rPr lang="en-US" dirty="0" smtClean="0"/>
              <a:t>Ability to link photos, videos, and other files directly to a rating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134582" y="1833459"/>
            <a:ext cx="4750302" cy="29612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554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Pictures/Attachments Easy To Add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sz="quarter" idx="10"/>
          </p:nvPr>
        </p:nvSpPr>
        <p:spPr>
          <a:xfrm>
            <a:off x="370114" y="1090247"/>
            <a:ext cx="8383361" cy="4861498"/>
          </a:xfrm>
        </p:spPr>
        <p:txBody>
          <a:bodyPr/>
          <a:lstStyle/>
          <a:p>
            <a:r>
              <a:rPr lang="en-US" dirty="0" smtClean="0"/>
              <a:t>Can be directly linked to the asset and to the specific area or form field 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t="14909" r="2383" b="25952"/>
          <a:stretch>
            <a:fillRect/>
          </a:stretch>
        </p:blipFill>
        <p:spPr bwMode="auto">
          <a:xfrm>
            <a:off x="609600" y="2188699"/>
            <a:ext cx="45212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t="14893" r="2353" b="7484"/>
          <a:stretch>
            <a:fillRect/>
          </a:stretch>
        </p:blipFill>
        <p:spPr bwMode="auto">
          <a:xfrm>
            <a:off x="3352800" y="3093720"/>
            <a:ext cx="5226050" cy="3157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246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Material Linked to Each Field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 of the reference materials inspectors use to determine ratings can be linked directly in the software</a:t>
            </a:r>
          </a:p>
          <a:p>
            <a:r>
              <a:rPr lang="en-US" dirty="0" smtClean="0"/>
              <a:t>Exact pages or notes  linked directly to the relevant field</a:t>
            </a:r>
          </a:p>
          <a:p>
            <a:r>
              <a:rPr lang="en-US" dirty="0" smtClean="0"/>
              <a:t>Improves accuracy of data entered and time spent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886" y="1699847"/>
            <a:ext cx="4475709" cy="369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277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 Calculations Based on Data Entered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309" y="983517"/>
            <a:ext cx="6465657" cy="519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4233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Inspection Report Generation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865" y="1189892"/>
            <a:ext cx="3931673" cy="500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808" y="1178168"/>
            <a:ext cx="3828043" cy="499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371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Report Review/Approval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0"/>
          </p:nvPr>
        </p:nvSpPr>
        <p:spPr>
          <a:xfrm>
            <a:off x="370115" y="1125415"/>
            <a:ext cx="5702440" cy="524021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Reports have full lifecycle and accountability</a:t>
            </a:r>
          </a:p>
          <a:p>
            <a:r>
              <a:rPr lang="en-US" dirty="0" smtClean="0"/>
              <a:t>Clearly documented who did the inspection</a:t>
            </a:r>
          </a:p>
          <a:p>
            <a:r>
              <a:rPr lang="en-US" dirty="0" smtClean="0"/>
              <a:t>What changes were made</a:t>
            </a:r>
          </a:p>
          <a:p>
            <a:r>
              <a:rPr lang="en-US" dirty="0" smtClean="0"/>
              <a:t>Who reviewed and when</a:t>
            </a:r>
          </a:p>
          <a:p>
            <a:r>
              <a:rPr lang="en-US" dirty="0" smtClean="0"/>
              <a:t>Ability to set approval chain based on bridge </a:t>
            </a:r>
          </a:p>
          <a:p>
            <a:r>
              <a:rPr lang="en-US" dirty="0" smtClean="0"/>
              <a:t>Information not entered into official database until it is approved</a:t>
            </a:r>
          </a:p>
          <a:p>
            <a:r>
              <a:rPr lang="en-US" dirty="0" smtClean="0"/>
              <a:t>Auto-flag certain bridges for review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 l="22812" t="20413" r="14783" b="7216"/>
          <a:stretch>
            <a:fillRect/>
          </a:stretch>
        </p:blipFill>
        <p:spPr bwMode="auto">
          <a:xfrm rot="-769758">
            <a:off x="5661538" y="2718386"/>
            <a:ext cx="3235325" cy="33845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6437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InspectTech Manager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4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 Capabilities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81000" y="1066799"/>
            <a:ext cx="3962400" cy="53222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Full Search Capabilities</a:t>
            </a:r>
          </a:p>
          <a:p>
            <a:r>
              <a:rPr lang="en-US" dirty="0" smtClean="0"/>
              <a:t>Dashboards</a:t>
            </a:r>
          </a:p>
          <a:p>
            <a:r>
              <a:rPr lang="en-US" dirty="0" smtClean="0"/>
              <a:t>Track/Highlight </a:t>
            </a:r>
            <a:r>
              <a:rPr lang="en-US" dirty="0" smtClean="0"/>
              <a:t>Changes</a:t>
            </a:r>
          </a:p>
          <a:p>
            <a:r>
              <a:rPr lang="en-US" dirty="0" smtClean="0"/>
              <a:t>Accountability of all data entered/changed</a:t>
            </a:r>
          </a:p>
          <a:p>
            <a:r>
              <a:rPr lang="en-US" dirty="0" smtClean="0"/>
              <a:t>Instant Data Access: All digitized documents can be stored and retrieved, such as </a:t>
            </a:r>
          </a:p>
          <a:p>
            <a:pPr lvl="1"/>
            <a:r>
              <a:rPr lang="en-US" dirty="0" smtClean="0"/>
              <a:t>Pictures</a:t>
            </a:r>
          </a:p>
          <a:p>
            <a:pPr lvl="1"/>
            <a:r>
              <a:rPr lang="en-US" dirty="0" smtClean="0"/>
              <a:t>Diagrams</a:t>
            </a:r>
          </a:p>
          <a:p>
            <a:pPr lvl="1"/>
            <a:r>
              <a:rPr lang="en-US" dirty="0" smtClean="0"/>
              <a:t>Memos</a:t>
            </a:r>
          </a:p>
          <a:p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43875" y="1072662"/>
            <a:ext cx="3962400" cy="5128846"/>
          </a:xfrm>
        </p:spPr>
        <p:txBody>
          <a:bodyPr/>
          <a:lstStyle/>
          <a:p>
            <a:r>
              <a:rPr lang="en-US" sz="2600" dirty="0" smtClean="0"/>
              <a:t>Interactive Maps</a:t>
            </a:r>
          </a:p>
          <a:p>
            <a:r>
              <a:rPr lang="en-US" sz="2600" dirty="0" smtClean="0"/>
              <a:t>Triggers/Alerts</a:t>
            </a:r>
          </a:p>
          <a:p>
            <a:r>
              <a:rPr lang="en-US" sz="2600" dirty="0" smtClean="0"/>
              <a:t>Sufficiency </a:t>
            </a:r>
            <a:r>
              <a:rPr lang="en-US" sz="2600" dirty="0" smtClean="0"/>
              <a:t>Rating calculators/reporting</a:t>
            </a:r>
          </a:p>
          <a:p>
            <a:r>
              <a:rPr lang="en-US" sz="2600" dirty="0" smtClean="0"/>
              <a:t>Do not lose critical knowledge when people retire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56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Searching/Query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Search across any field within the inspection reports or inventory information</a:t>
            </a:r>
          </a:p>
          <a:p>
            <a:r>
              <a:rPr lang="en-US" dirty="0" smtClean="0"/>
              <a:t>Fields automatically linked from inspection forms to search pages</a:t>
            </a:r>
          </a:p>
          <a:p>
            <a:r>
              <a:rPr lang="en-US" dirty="0" smtClean="0"/>
              <a:t>Boolean logic can create simple or very complex nested queries</a:t>
            </a:r>
          </a:p>
          <a:p>
            <a:r>
              <a:rPr lang="en-US" dirty="0" smtClean="0"/>
              <a:t>Show on screen in table</a:t>
            </a:r>
          </a:p>
          <a:p>
            <a:r>
              <a:rPr lang="en-US" dirty="0" smtClean="0"/>
              <a:t>Export to Excel</a:t>
            </a:r>
          </a:p>
          <a:p>
            <a:r>
              <a:rPr lang="en-US" dirty="0" smtClean="0"/>
              <a:t>Plot results onto interactive map</a:t>
            </a:r>
          </a:p>
          <a:p>
            <a:r>
              <a:rPr lang="en-US" dirty="0" smtClean="0"/>
              <a:t>Very easy to do, no additional programs required.</a:t>
            </a:r>
          </a:p>
        </p:txBody>
      </p:sp>
    </p:spTree>
    <p:extLst>
      <p:ext uri="{BB962C8B-B14F-4D97-AF65-F5344CB8AC3E}">
        <p14:creationId xmlns:p14="http://schemas.microsoft.com/office/powerpoint/2010/main" val="3936974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Access</a:t>
            </a:r>
            <a:endParaRPr 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9217" y="842841"/>
            <a:ext cx="6646798" cy="54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9379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23293"/>
            <a:ext cx="8383054" cy="762000"/>
          </a:xfrm>
        </p:spPr>
        <p:txBody>
          <a:bodyPr/>
          <a:lstStyle/>
          <a:p>
            <a:r>
              <a:rPr lang="en-US" dirty="0" smtClean="0"/>
              <a:t>InspectTech in Maryland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First started as inspection solution for a handful of counties</a:t>
            </a:r>
          </a:p>
          <a:p>
            <a:r>
              <a:rPr lang="en-US" dirty="0" smtClean="0"/>
              <a:t>Developed asset management functionality to extend values and benefits to county managers</a:t>
            </a:r>
          </a:p>
          <a:p>
            <a:r>
              <a:rPr lang="en-US" dirty="0" smtClean="0"/>
              <a:t>Grew to cover half the counties and nearly 80% of all county owned bridges</a:t>
            </a:r>
          </a:p>
          <a:p>
            <a:r>
              <a:rPr lang="en-US" dirty="0" smtClean="0"/>
              <a:t>Adopted by SHA and made available for all counties for use on their transportation assets</a:t>
            </a:r>
          </a:p>
          <a:p>
            <a:r>
              <a:rPr lang="en-US" dirty="0" smtClean="0"/>
              <a:t>Bentley acquires InspectTech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4897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Results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84031"/>
            <a:ext cx="3962400" cy="5146431"/>
          </a:xfrm>
        </p:spPr>
        <p:txBody>
          <a:bodyPr/>
          <a:lstStyle/>
          <a:p>
            <a:r>
              <a:rPr lang="en-US" sz="2400" dirty="0" smtClean="0"/>
              <a:t>Queries can be saved for later use</a:t>
            </a:r>
          </a:p>
          <a:p>
            <a:r>
              <a:rPr lang="en-US" sz="2400" dirty="0" smtClean="0"/>
              <a:t>Organized by user and category</a:t>
            </a:r>
          </a:p>
          <a:p>
            <a:r>
              <a:rPr lang="en-US" sz="2400" dirty="0" smtClean="0"/>
              <a:t>Can be retrieved and edited in Excel</a:t>
            </a:r>
          </a:p>
          <a:p>
            <a:r>
              <a:rPr lang="en-US" sz="2400" dirty="0" smtClean="0"/>
              <a:t>Columns can be showed as values or definitions</a:t>
            </a:r>
          </a:p>
          <a:p>
            <a:r>
              <a:rPr lang="en-US" sz="2400" dirty="0" smtClean="0"/>
              <a:t>Additional non-queried columns can be easily added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39383" y="2045574"/>
            <a:ext cx="4412315" cy="32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5470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Mapping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2236470"/>
            <a:ext cx="4777740" cy="4107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" y="1364933"/>
            <a:ext cx="4763770" cy="414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 descr="njpike-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932815"/>
            <a:ext cx="99853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095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Satellite and Interactive Street Views</a:t>
            </a:r>
          </a:p>
        </p:txBody>
      </p:sp>
      <p:pic>
        <p:nvPicPr>
          <p:cNvPr id="6" name="Picture 4" descr="SIMS Street View.JPG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87" y="889733"/>
            <a:ext cx="7277508" cy="5452452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1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Metric Dashboards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1" y="1264217"/>
            <a:ext cx="8679478" cy="432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278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Full Auditing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1346" y="913179"/>
            <a:ext cx="7374726" cy="540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4997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Audit Details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7192" y="866287"/>
            <a:ext cx="7358733" cy="5393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3316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InspectTech Maintenance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96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Maintenance Needs/Work Orders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mtClean="0"/>
              <a:t>Full support for maintenance needs and work orders</a:t>
            </a:r>
          </a:p>
          <a:p>
            <a:r>
              <a:rPr lang="en-US" smtClean="0"/>
              <a:t>Able to create in the field with an inspection and directly link pictures and videos and inspection narrative</a:t>
            </a:r>
          </a:p>
          <a:p>
            <a:r>
              <a:rPr lang="en-US" smtClean="0"/>
              <a:t>Full tracking and assignment of needs</a:t>
            </a:r>
          </a:p>
          <a:p>
            <a:r>
              <a:rPr lang="en-US" smtClean="0"/>
              <a:t>Support for unit costs or engineer’s judgment</a:t>
            </a:r>
          </a:p>
          <a:p>
            <a:r>
              <a:rPr lang="en-US" smtClean="0"/>
              <a:t>Ablity to assign priorities and group needs by type or asset proximity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26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Maintenance Screens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8" y="1914431"/>
            <a:ext cx="8383587" cy="35165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6363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Maintenance Assignments and Tracking</a:t>
            </a:r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7" y="1393825"/>
            <a:ext cx="7596188" cy="4557713"/>
          </a:xfrm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 rot="567304">
            <a:off x="5684347" y="1468808"/>
            <a:ext cx="2892425" cy="2306638"/>
            <a:chOff x="1066800" y="3505200"/>
            <a:chExt cx="2892853" cy="2307091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1287">
              <a:off x="2106094" y="3596459"/>
              <a:ext cx="1853559" cy="215021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505200"/>
              <a:ext cx="1925909" cy="230709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44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4348" y="2607977"/>
            <a:ext cx="8383361" cy="33986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Bentley is </a:t>
            </a:r>
            <a:r>
              <a:rPr lang="en-US" b="1" dirty="0"/>
              <a:t>committed to developing the best transportation asset management software</a:t>
            </a:r>
            <a:r>
              <a:rPr lang="en-US" dirty="0"/>
              <a:t> with </a:t>
            </a:r>
            <a:r>
              <a:rPr lang="en-US" i="1" dirty="0"/>
              <a:t>vertical solutions </a:t>
            </a:r>
            <a:r>
              <a:rPr lang="en-US" dirty="0"/>
              <a:t>for major “silos” and </a:t>
            </a:r>
            <a:r>
              <a:rPr lang="en-US" i="1" dirty="0"/>
              <a:t>horizontal solutions </a:t>
            </a:r>
            <a:r>
              <a:rPr lang="en-US" dirty="0"/>
              <a:t>that </a:t>
            </a:r>
            <a:r>
              <a:rPr lang="en-US" u="sng" dirty="0"/>
              <a:t>connect information </a:t>
            </a:r>
            <a:r>
              <a:rPr lang="en-US" dirty="0"/>
              <a:t>and functions </a:t>
            </a:r>
            <a:r>
              <a:rPr lang="en-US" u="sng" dirty="0"/>
              <a:t>across an agency</a:t>
            </a:r>
            <a:r>
              <a:rPr lang="en-US" dirty="0"/>
              <a:t>.</a:t>
            </a:r>
            <a:br>
              <a:rPr lang="en-US" dirty="0"/>
            </a:br>
            <a:endParaRPr lang="en-US" sz="1400" dirty="0"/>
          </a:p>
          <a:p>
            <a:pPr marL="0" indent="0">
              <a:buNone/>
            </a:pPr>
            <a:r>
              <a:rPr lang="en-US" dirty="0"/>
              <a:t>Our </a:t>
            </a:r>
            <a:r>
              <a:rPr lang="en-US" dirty="0" smtClean="0"/>
              <a:t>Transportation Asset Management </a:t>
            </a:r>
            <a:r>
              <a:rPr lang="en-US" dirty="0"/>
              <a:t>solution will allow </a:t>
            </a:r>
            <a:r>
              <a:rPr lang="en-US" b="1" dirty="0"/>
              <a:t>information mobility</a:t>
            </a:r>
            <a:r>
              <a:rPr lang="en-US" dirty="0"/>
              <a:t>, linkage across the entire life of an asset from </a:t>
            </a:r>
            <a:r>
              <a:rPr lang="en-US" b="1" dirty="0"/>
              <a:t>design</a:t>
            </a:r>
            <a:r>
              <a:rPr lang="en-US" dirty="0"/>
              <a:t> to </a:t>
            </a:r>
            <a:r>
              <a:rPr lang="en-US" b="1" dirty="0"/>
              <a:t>construction</a:t>
            </a:r>
            <a:r>
              <a:rPr lang="en-US" dirty="0"/>
              <a:t> to </a:t>
            </a:r>
            <a:r>
              <a:rPr lang="en-US" b="1" dirty="0"/>
              <a:t>operations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13" descr="http://www.cultec.com/images/Bentley/Bentley_2009_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266" y="855414"/>
            <a:ext cx="5088314" cy="124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238229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Counties utilizing InspectTech for inspection data collection</a:t>
            </a:r>
          </a:p>
          <a:p>
            <a:pPr lvl="1"/>
            <a:r>
              <a:rPr lang="en-US" dirty="0" smtClean="0"/>
              <a:t>No More Access Files sent to SHA</a:t>
            </a:r>
          </a:p>
          <a:p>
            <a:r>
              <a:rPr lang="en-US" dirty="0" smtClean="0"/>
              <a:t>InspectTech Version 7 coming soon</a:t>
            </a:r>
          </a:p>
          <a:p>
            <a:pPr lvl="1"/>
            <a:r>
              <a:rPr lang="en-US" dirty="0" smtClean="0"/>
              <a:t>Updated user interface utilizing latest technologies </a:t>
            </a:r>
          </a:p>
          <a:p>
            <a:pPr lvl="1"/>
            <a:r>
              <a:rPr lang="en-US" dirty="0" smtClean="0"/>
              <a:t>User dashboards and filters</a:t>
            </a:r>
          </a:p>
          <a:p>
            <a:r>
              <a:rPr lang="en-US" dirty="0" smtClean="0"/>
              <a:t>Online Training will be available for both inspectors and managers</a:t>
            </a:r>
          </a:p>
          <a:p>
            <a:r>
              <a:rPr lang="en-US" dirty="0" smtClean="0"/>
              <a:t>New contract negotiations being finalized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InspectTech Use in Maryland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06886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2947" y="1342239"/>
            <a:ext cx="4449391" cy="5041783"/>
          </a:xfrm>
        </p:spPr>
        <p:txBody>
          <a:bodyPr>
            <a:normAutofit/>
          </a:bodyPr>
          <a:lstStyle/>
          <a:p>
            <a:r>
              <a:rPr lang="en-US" dirty="0" smtClean="0"/>
              <a:t>Field data collection using tablets</a:t>
            </a:r>
            <a:endParaRPr lang="en-US" dirty="0"/>
          </a:p>
          <a:p>
            <a:r>
              <a:rPr lang="en-US" dirty="0" smtClean="0"/>
              <a:t>Pictures automatically attached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InspectTech Collector Mobile</a:t>
            </a:r>
            <a:endParaRPr lang="en-US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511" y="1099827"/>
            <a:ext cx="3430009" cy="271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819" y="3473799"/>
            <a:ext cx="3368758" cy="266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7276" y="4106712"/>
            <a:ext cx="3039318" cy="2276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6241" y="3742727"/>
            <a:ext cx="3234100" cy="242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0637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Support of MAP-21 Requirements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Bridge Management System that is:</a:t>
            </a:r>
          </a:p>
          <a:p>
            <a:r>
              <a:rPr lang="en-US" dirty="0" smtClean="0"/>
              <a:t>Risk based </a:t>
            </a:r>
          </a:p>
          <a:p>
            <a:r>
              <a:rPr lang="en-US" dirty="0" smtClean="0"/>
              <a:t>Data Driven</a:t>
            </a:r>
          </a:p>
          <a:p>
            <a:r>
              <a:rPr lang="en-US" dirty="0" smtClean="0"/>
              <a:t>Performance measures</a:t>
            </a:r>
          </a:p>
          <a:p>
            <a:r>
              <a:rPr lang="en-US" dirty="0" smtClean="0"/>
              <a:t>Supports National Bridge and Tunnel Elements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5208" y="4858819"/>
            <a:ext cx="4830293" cy="8628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860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Basic Site Overview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86479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1693"/>
            <a:ext cx="9281326" cy="562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070378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495"/>
            <a:ext cx="9144000" cy="5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125807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9789"/>
            <a:ext cx="9144000" cy="5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234612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Detail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6291"/>
            <a:ext cx="9211277" cy="558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754089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Data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635"/>
            <a:ext cx="9113191" cy="549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380597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All Counties now able to benefit </a:t>
            </a:r>
          </a:p>
          <a:p>
            <a:pPr lvl="1"/>
            <a:r>
              <a:rPr lang="en-US" dirty="0" smtClean="0"/>
              <a:t>Electronic data collection</a:t>
            </a:r>
          </a:p>
          <a:p>
            <a:pPr lvl="1"/>
            <a:r>
              <a:rPr lang="en-US" dirty="0" smtClean="0"/>
              <a:t>Instant report submission</a:t>
            </a:r>
          </a:p>
          <a:p>
            <a:pPr lvl="1"/>
            <a:r>
              <a:rPr lang="en-US" dirty="0" smtClean="0"/>
              <a:t>Single source of truth data repository </a:t>
            </a:r>
          </a:p>
          <a:p>
            <a:pPr lvl="1"/>
            <a:endParaRPr lang="en-US" dirty="0"/>
          </a:p>
          <a:p>
            <a:r>
              <a:rPr lang="en-US" dirty="0" smtClean="0"/>
              <a:t>InspectTech continues to lead Maryland into the 21</a:t>
            </a:r>
            <a:r>
              <a:rPr lang="en-US" baseline="30000" dirty="0" smtClean="0"/>
              <a:t>st</a:t>
            </a:r>
            <a:r>
              <a:rPr lang="en-US" dirty="0" smtClean="0"/>
              <a:t> century of transportation asset management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466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InspectTech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94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Taylor.Gilmore@Bentley.com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Thank  You!</a:t>
            </a:r>
            <a:br>
              <a:rPr lang="en-US" dirty="0" smtClean="0"/>
            </a:b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35552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InspectTech Overview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Proven system supporting inspection, maintenance, planning, and management of infrastructure</a:t>
            </a:r>
          </a:p>
          <a:p>
            <a:pPr lvl="1"/>
            <a:r>
              <a:rPr lang="en-US" dirty="0" smtClean="0"/>
              <a:t>Used on over 100,000 bridges in the United States</a:t>
            </a:r>
          </a:p>
          <a:p>
            <a:r>
              <a:rPr lang="en-US" dirty="0" smtClean="0"/>
              <a:t>Creates an accessible </a:t>
            </a:r>
            <a:r>
              <a:rPr lang="en-US" i="1" dirty="0" smtClean="0"/>
              <a:t>“single source of truth” </a:t>
            </a:r>
            <a:r>
              <a:rPr lang="en-US" dirty="0" smtClean="0"/>
              <a:t>for in service assets</a:t>
            </a:r>
          </a:p>
          <a:p>
            <a:r>
              <a:rPr lang="en-US" dirty="0" smtClean="0"/>
              <a:t>Yields significant time savings and reliability improvements</a:t>
            </a:r>
          </a:p>
          <a:p>
            <a:r>
              <a:rPr lang="en-US" dirty="0" smtClean="0"/>
              <a:t>Meets numerous government requirements: FHWA, FTA, FRA, and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31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All Infrastructure Types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70114" y="1135117"/>
            <a:ext cx="8383361" cy="4816627"/>
          </a:xfrm>
        </p:spPr>
        <p:txBody>
          <a:bodyPr/>
          <a:lstStyle/>
          <a:p>
            <a:r>
              <a:rPr lang="en-US" dirty="0" smtClean="0"/>
              <a:t>Software actively used on over 60 types of assets from the most complex to very simple.  Examples: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r="15370" b="23248"/>
          <a:stretch>
            <a:fillRect/>
          </a:stretch>
        </p:blipFill>
        <p:spPr bwMode="auto">
          <a:xfrm>
            <a:off x="5940377" y="4739639"/>
            <a:ext cx="2083447" cy="156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-20218" r="-9167" b="39999"/>
          <a:stretch>
            <a:fillRect/>
          </a:stretch>
        </p:blipFill>
        <p:spPr bwMode="auto">
          <a:xfrm>
            <a:off x="3318964" y="4193249"/>
            <a:ext cx="2399683" cy="208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3" descr="commodorebarr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3" t="-6175" r="-12509" b="21744"/>
          <a:stretch>
            <a:fillRect/>
          </a:stretch>
        </p:blipFill>
        <p:spPr bwMode="auto">
          <a:xfrm>
            <a:off x="1008965" y="4651247"/>
            <a:ext cx="2321559" cy="165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58745" y="2164080"/>
            <a:ext cx="2849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latin typeface="Arial Narrow" pitchFamily="34" charset="0"/>
              </a:rPr>
              <a:t>Bridges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 Narrow" pitchFamily="34" charset="0"/>
              </a:rPr>
              <a:t>Tunnels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 Narrow" pitchFamily="34" charset="0"/>
              </a:rPr>
              <a:t>Parking Garages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 Narrow" pitchFamily="34" charset="0"/>
              </a:rPr>
              <a:t>Sign Structures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 Narrow" pitchFamily="34" charset="0"/>
              </a:rPr>
              <a:t>Culverts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 Narrow" pitchFamily="34" charset="0"/>
              </a:rPr>
              <a:t>Retaining Walls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33465" y="2179320"/>
            <a:ext cx="2849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latin typeface="Arial Narrow" pitchFamily="34" charset="0"/>
              </a:rPr>
              <a:t>Track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 Narrow" pitchFamily="34" charset="0"/>
              </a:rPr>
              <a:t>Stations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 Narrow" pitchFamily="34" charset="0"/>
              </a:rPr>
              <a:t>Buildings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 Narrow" pitchFamily="34" charset="0"/>
              </a:rPr>
              <a:t>Sound Walls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 Narrow" pitchFamily="34" charset="0"/>
              </a:rPr>
              <a:t>High Mast Lights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 Narrow" pitchFamily="34" charset="0"/>
              </a:rPr>
              <a:t>Guardrail</a:t>
            </a:r>
          </a:p>
        </p:txBody>
      </p:sp>
    </p:spTree>
    <p:extLst>
      <p:ext uri="{BB962C8B-B14F-4D97-AF65-F5344CB8AC3E}">
        <p14:creationId xmlns:p14="http://schemas.microsoft.com/office/powerpoint/2010/main" val="357648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Support of MAP-21 Requirements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Bridge Management System that is:</a:t>
            </a:r>
          </a:p>
          <a:p>
            <a:r>
              <a:rPr lang="en-US" dirty="0" smtClean="0"/>
              <a:t>Risk based </a:t>
            </a:r>
          </a:p>
          <a:p>
            <a:r>
              <a:rPr lang="en-US" dirty="0" smtClean="0"/>
              <a:t>Data Driven</a:t>
            </a:r>
          </a:p>
          <a:p>
            <a:r>
              <a:rPr lang="en-US" dirty="0" smtClean="0"/>
              <a:t>Performance measures</a:t>
            </a:r>
          </a:p>
          <a:p>
            <a:r>
              <a:rPr lang="en-US" dirty="0" smtClean="0"/>
              <a:t>Supports National Bridge and Tunnel Elements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5208" y="4858819"/>
            <a:ext cx="4830293" cy="8628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523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Hundreds of Pages like this…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26703" y="889328"/>
            <a:ext cx="6619421" cy="533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0296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entleyTheme">
  <a:themeElements>
    <a:clrScheme name="Bentley Color Palette">
      <a:dk1>
        <a:srgbClr val="002A44"/>
      </a:dk1>
      <a:lt1>
        <a:srgbClr val="FFFFFF"/>
      </a:lt1>
      <a:dk2>
        <a:srgbClr val="000000"/>
      </a:dk2>
      <a:lt2>
        <a:srgbClr val="A6AFB7"/>
      </a:lt2>
      <a:accent1>
        <a:srgbClr val="55A51C"/>
      </a:accent1>
      <a:accent2>
        <a:srgbClr val="002A44"/>
      </a:accent2>
      <a:accent3>
        <a:srgbClr val="B2D1AE"/>
      </a:accent3>
      <a:accent4>
        <a:srgbClr val="A6AFB7"/>
      </a:accent4>
      <a:accent5>
        <a:srgbClr val="61BC47"/>
      </a:accent5>
      <a:accent6>
        <a:srgbClr val="005386"/>
      </a:accent6>
      <a:hlink>
        <a:srgbClr val="55A51C"/>
      </a:hlink>
      <a:folHlink>
        <a:srgbClr val="B2D1AE"/>
      </a:folHlink>
    </a:clrScheme>
    <a:fontScheme name="Office Theme">
      <a:majorFont>
        <a:latin typeface="Verdana"/>
        <a:ea typeface="MS PGothic"/>
        <a:cs typeface="MS PGothic"/>
      </a:majorFont>
      <a:minorFont>
        <a:latin typeface="Verdana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 Narrow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12_Bentley_Corporate_Template">
  <a:themeElements>
    <a:clrScheme name="Bentley Color Palette">
      <a:dk1>
        <a:srgbClr val="002A44"/>
      </a:dk1>
      <a:lt1>
        <a:srgbClr val="FFFFFF"/>
      </a:lt1>
      <a:dk2>
        <a:srgbClr val="000000"/>
      </a:dk2>
      <a:lt2>
        <a:srgbClr val="A6AFB7"/>
      </a:lt2>
      <a:accent1>
        <a:srgbClr val="55A51C"/>
      </a:accent1>
      <a:accent2>
        <a:srgbClr val="002A44"/>
      </a:accent2>
      <a:accent3>
        <a:srgbClr val="B2D1AE"/>
      </a:accent3>
      <a:accent4>
        <a:srgbClr val="A6AFB7"/>
      </a:accent4>
      <a:accent5>
        <a:srgbClr val="61BC47"/>
      </a:accent5>
      <a:accent6>
        <a:srgbClr val="005386"/>
      </a:accent6>
      <a:hlink>
        <a:srgbClr val="55A51C"/>
      </a:hlink>
      <a:folHlink>
        <a:srgbClr val="B2D1AE"/>
      </a:folHlink>
    </a:clrScheme>
    <a:fontScheme name="Bentley Corporate">
      <a:majorFont>
        <a:latin typeface="Arial Narrow"/>
        <a:ea typeface="MS PGothic"/>
        <a:cs typeface="MS PGothic"/>
      </a:majorFont>
      <a:minorFont>
        <a:latin typeface="Arial Narrow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 Narrow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013 Bentley Corporate Template">
  <a:themeElements>
    <a:clrScheme name="Custom 1">
      <a:dk1>
        <a:srgbClr val="002A44"/>
      </a:dk1>
      <a:lt1>
        <a:srgbClr val="FFFFFF"/>
      </a:lt1>
      <a:dk2>
        <a:srgbClr val="000000"/>
      </a:dk2>
      <a:lt2>
        <a:srgbClr val="A6AFB7"/>
      </a:lt2>
      <a:accent1>
        <a:srgbClr val="55A51C"/>
      </a:accent1>
      <a:accent2>
        <a:srgbClr val="002A44"/>
      </a:accent2>
      <a:accent3>
        <a:srgbClr val="B2D1AE"/>
      </a:accent3>
      <a:accent4>
        <a:srgbClr val="A6AFB7"/>
      </a:accent4>
      <a:accent5>
        <a:srgbClr val="61BC47"/>
      </a:accent5>
      <a:accent6>
        <a:srgbClr val="005386"/>
      </a:accent6>
      <a:hlink>
        <a:srgbClr val="55A51C"/>
      </a:hlink>
      <a:folHlink>
        <a:srgbClr val="005386"/>
      </a:folHlink>
    </a:clrScheme>
    <a:fontScheme name="Bentley Corporate">
      <a:majorFont>
        <a:latin typeface="Arial Narrow"/>
        <a:ea typeface="MS PGothic"/>
        <a:cs typeface="MS PGothic"/>
      </a:majorFont>
      <a:minorFont>
        <a:latin typeface="Arial Narrow"/>
        <a:ea typeface="MS PGothic"/>
        <a:cs typeface="MS PGothic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 Narrow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E759ADC106E499A241B84F5E513FD" ma:contentTypeVersion="0" ma:contentTypeDescription="Create a new document." ma:contentTypeScope="" ma:versionID="8554c43331779c7ff3ac3794d61c661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5A38F4-A1D8-4D1B-8CB0-B21678660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96C18F6-E6DF-4176-9106-BCBF2A27F172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8EA89EF-EFD8-400C-9BB3-91073C1CF1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38817</TotalTime>
  <Words>1089</Words>
  <Application>Microsoft Office PowerPoint</Application>
  <PresentationFormat>On-screen Show (4:3)</PresentationFormat>
  <Paragraphs>220</Paragraphs>
  <Slides>50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1_BentleyTheme</vt:lpstr>
      <vt:lpstr>2012_Bentley_Corporate_Template</vt:lpstr>
      <vt:lpstr>2013 Bentley Corporate Template</vt:lpstr>
      <vt:lpstr>Bentley InspectTech</vt:lpstr>
      <vt:lpstr>Agenda</vt:lpstr>
      <vt:lpstr>InspectTech in Maryland</vt:lpstr>
      <vt:lpstr>PowerPoint Presentation</vt:lpstr>
      <vt:lpstr>InspectTech Overview</vt:lpstr>
      <vt:lpstr>InspectTech Overview</vt:lpstr>
      <vt:lpstr>Support for All Infrastructure Types</vt:lpstr>
      <vt:lpstr>Full Support of MAP-21 Requirements</vt:lpstr>
      <vt:lpstr>From Hundreds of Pages like this…</vt:lpstr>
      <vt:lpstr>…To A Comprehensive Bridge Inspection &amp; Management System</vt:lpstr>
      <vt:lpstr>InspectTech Representative Users</vt:lpstr>
      <vt:lpstr>InspectTech Representative Users</vt:lpstr>
      <vt:lpstr>InspectTech Basics</vt:lpstr>
      <vt:lpstr>InspectTech Collector</vt:lpstr>
      <vt:lpstr>InspectTech Collector</vt:lpstr>
      <vt:lpstr>Full Asset Inventory</vt:lpstr>
      <vt:lpstr>Asset Inventory</vt:lpstr>
      <vt:lpstr>Bridge Detail Page</vt:lpstr>
      <vt:lpstr>Collector Major Benefits</vt:lpstr>
      <vt:lpstr>Forms Interface</vt:lpstr>
      <vt:lpstr>Pictures/Attachments Easy To Add</vt:lpstr>
      <vt:lpstr>Reference Material Linked to Each Field</vt:lpstr>
      <vt:lpstr>Instant Calculations Based on Data Entered</vt:lpstr>
      <vt:lpstr>Simple Inspection Report Generation</vt:lpstr>
      <vt:lpstr>Report Review/Approval</vt:lpstr>
      <vt:lpstr>InspectTech Manager</vt:lpstr>
      <vt:lpstr>Manager Capabilities</vt:lpstr>
      <vt:lpstr>Searching/Query</vt:lpstr>
      <vt:lpstr>Query Access</vt:lpstr>
      <vt:lpstr>Query Results</vt:lpstr>
      <vt:lpstr>Interactive Mapping</vt:lpstr>
      <vt:lpstr>Satellite and Interactive Street Views</vt:lpstr>
      <vt:lpstr>Performance Metric Dashboards</vt:lpstr>
      <vt:lpstr>Full Auditing</vt:lpstr>
      <vt:lpstr>Audit Details</vt:lpstr>
      <vt:lpstr>InspectTech Maintenance</vt:lpstr>
      <vt:lpstr>Maintenance Needs/Work Orders</vt:lpstr>
      <vt:lpstr>Integrated Maintenance Screens</vt:lpstr>
      <vt:lpstr>Maintenance Assignments and Tracking</vt:lpstr>
      <vt:lpstr>InspectTech Use in Maryland</vt:lpstr>
      <vt:lpstr>InspectTech Collector Mobile</vt:lpstr>
      <vt:lpstr>Full Support of MAP-21 Requirements</vt:lpstr>
      <vt:lpstr>Basic Site Overview </vt:lpstr>
      <vt:lpstr>Site Login</vt:lpstr>
      <vt:lpstr>Dashboard</vt:lpstr>
      <vt:lpstr>Report Filter</vt:lpstr>
      <vt:lpstr>Asset Detail Page</vt:lpstr>
      <vt:lpstr>Report Data Entry</vt:lpstr>
      <vt:lpstr>Final Thoughts</vt:lpstr>
      <vt:lpstr>Thank  You! </vt:lpstr>
    </vt:vector>
  </TitlesOfParts>
  <Company>Bentley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chris.barron</dc:creator>
  <cp:lastModifiedBy>taylor.gilmore</cp:lastModifiedBy>
  <cp:revision>1109</cp:revision>
  <dcterms:created xsi:type="dcterms:W3CDTF">2009-02-16T18:41:34Z</dcterms:created>
  <dcterms:modified xsi:type="dcterms:W3CDTF">2013-09-20T11:56:08Z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0x010100D58E759ADC106E499A241B84F5E513FD</vt:lpwstr>
  </property>
</Properties>
</file>