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922" r:id="rId2"/>
    <p:sldId id="265" r:id="rId3"/>
    <p:sldId id="923" r:id="rId4"/>
    <p:sldId id="924" r:id="rId5"/>
    <p:sldId id="936" r:id="rId6"/>
    <p:sldId id="926" r:id="rId7"/>
    <p:sldId id="927" r:id="rId8"/>
    <p:sldId id="933" r:id="rId9"/>
    <p:sldId id="929" r:id="rId10"/>
    <p:sldId id="931" r:id="rId11"/>
    <p:sldId id="937" r:id="rId12"/>
    <p:sldId id="938" r:id="rId13"/>
    <p:sldId id="939" r:id="rId14"/>
    <p:sldId id="940" r:id="rId15"/>
    <p:sldId id="941" r:id="rId16"/>
    <p:sldId id="934" r:id="rId17"/>
    <p:sldId id="942" r:id="rId18"/>
    <p:sldId id="948" r:id="rId19"/>
    <p:sldId id="949" r:id="rId20"/>
    <p:sldId id="943" r:id="rId21"/>
    <p:sldId id="944" r:id="rId22"/>
    <p:sldId id="945" r:id="rId23"/>
    <p:sldId id="946" r:id="rId24"/>
    <p:sldId id="947" r:id="rId25"/>
    <p:sldId id="951" r:id="rId26"/>
    <p:sldId id="952" r:id="rId27"/>
    <p:sldId id="953" r:id="rId28"/>
    <p:sldId id="954" r:id="rId29"/>
    <p:sldId id="955" r:id="rId30"/>
    <p:sldId id="932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E2C"/>
    <a:srgbClr val="008000"/>
    <a:srgbClr val="0066FF"/>
    <a:srgbClr val="D5764B"/>
    <a:srgbClr val="E2E23E"/>
    <a:srgbClr val="669900"/>
    <a:srgbClr val="004800"/>
    <a:srgbClr val="003300"/>
    <a:srgbClr val="004E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1559" autoAdjust="0"/>
  </p:normalViewPr>
  <p:slideViewPr>
    <p:cSldViewPr>
      <p:cViewPr varScale="1">
        <p:scale>
          <a:sx n="67" d="100"/>
          <a:sy n="67" d="100"/>
        </p:scale>
        <p:origin x="-1236" y="-102"/>
      </p:cViewPr>
      <p:guideLst>
        <p:guide orient="horz" pos="576"/>
        <p:guide orient="horz" pos="1008"/>
        <p:guide pos="2880"/>
        <p:guide pos="1056"/>
        <p:guide pos="1152"/>
        <p:guide pos="4128"/>
        <p:guide pos="4992"/>
        <p:guide pos="4512"/>
        <p:guide pos="1440"/>
        <p:guide pos="1296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1825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>
            <a:lvl1pPr defTabSz="94522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789" y="0"/>
            <a:ext cx="3171825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>
            <a:lvl1pPr algn="r" defTabSz="94522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18600"/>
            <a:ext cx="3171825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4" tIns="47412" rIns="94824" bIns="47412" numCol="1" anchor="b" anchorCtr="0" compatLnSpc="1">
            <a:prstTxWarp prst="textNoShape">
              <a:avLst/>
            </a:prstTxWarp>
          </a:bodyPr>
          <a:lstStyle>
            <a:lvl1pPr defTabSz="94522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789" y="9118600"/>
            <a:ext cx="3171825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4" tIns="47412" rIns="94824" bIns="47412" numCol="1" anchor="b" anchorCtr="0" compatLnSpc="1">
            <a:prstTxWarp prst="textNoShape">
              <a:avLst/>
            </a:prstTxWarp>
          </a:bodyPr>
          <a:lstStyle>
            <a:lvl1pPr algn="r" defTabSz="945228">
              <a:defRPr sz="1300">
                <a:latin typeface="Arial" charset="0"/>
              </a:defRPr>
            </a:lvl1pPr>
          </a:lstStyle>
          <a:p>
            <a:pPr>
              <a:defRPr/>
            </a:pPr>
            <a:fld id="{E854B0D7-DEAF-4BFE-B4A1-783554065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11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1825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>
            <a:lvl1pPr defTabSz="94522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789" y="0"/>
            <a:ext cx="3171825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>
            <a:lvl1pPr algn="r" defTabSz="94522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8600"/>
            <a:ext cx="3171825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4" tIns="47412" rIns="94824" bIns="47412" numCol="1" anchor="b" anchorCtr="0" compatLnSpc="1">
            <a:prstTxWarp prst="textNoShape">
              <a:avLst/>
            </a:prstTxWarp>
          </a:bodyPr>
          <a:lstStyle>
            <a:lvl1pPr defTabSz="94522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789" y="9118600"/>
            <a:ext cx="3171825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4" tIns="47412" rIns="94824" bIns="47412" numCol="1" anchor="b" anchorCtr="0" compatLnSpc="1">
            <a:prstTxWarp prst="textNoShape">
              <a:avLst/>
            </a:prstTxWarp>
          </a:bodyPr>
          <a:lstStyle>
            <a:lvl1pPr algn="r" defTabSz="945228">
              <a:defRPr sz="1300">
                <a:latin typeface="Arial" charset="0"/>
              </a:defRPr>
            </a:lvl1pPr>
          </a:lstStyle>
          <a:p>
            <a:pPr>
              <a:defRPr/>
            </a:pPr>
            <a:fld id="{B2C348EE-428F-4E17-AF57-ACE7AA6F5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91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348EE-428F-4E17-AF57-ACE7AA6F5C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91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143532" y="9118531"/>
            <a:ext cx="3170419" cy="48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4" tIns="48302" rIns="96604" bIns="48302" anchor="b"/>
          <a:lstStyle>
            <a:lvl1pPr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1F404DD-1DF4-46AB-9667-1F4E589973CE}" type="slidenum">
              <a:rPr lang="en-US" sz="1300"/>
              <a:pPr algn="r" eaLnBrk="1" hangingPunct="1"/>
              <a:t>21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143532" y="9118531"/>
            <a:ext cx="3170419" cy="48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4" tIns="48302" rIns="96604" bIns="48302" anchor="b"/>
          <a:lstStyle>
            <a:lvl1pPr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1F404DD-1DF4-46AB-9667-1F4E589973CE}" type="slidenum">
              <a:rPr lang="en-US" sz="1300"/>
              <a:pPr algn="r" eaLnBrk="1" hangingPunct="1"/>
              <a:t>25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929"/>
            <a:fld id="{2D4EF178-3EB1-4C1C-B384-525DA54CD905}" type="slidenum">
              <a:rPr lang="en-US" smtClean="0"/>
              <a:pPr defTabSz="942929"/>
              <a:t>2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348EE-428F-4E17-AF57-ACE7AA6F5C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143532" y="9118531"/>
            <a:ext cx="3170419" cy="48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4" tIns="48302" rIns="96604" bIns="48302" anchor="b"/>
          <a:lstStyle>
            <a:lvl1pPr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1F404DD-1DF4-46AB-9667-1F4E589973CE}" type="slidenum">
              <a:rPr lang="en-US" sz="1300"/>
              <a:pPr algn="r" eaLnBrk="1" hangingPunct="1"/>
              <a:t>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348EE-428F-4E17-AF57-ACE7AA6F5C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348EE-428F-4E17-AF57-ACE7AA6F5C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143532" y="9118531"/>
            <a:ext cx="3170419" cy="48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4" tIns="48302" rIns="96604" bIns="48302" anchor="b"/>
          <a:lstStyle>
            <a:lvl1pPr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1F404DD-1DF4-46AB-9667-1F4E589973CE}" type="slidenum">
              <a:rPr lang="en-US" sz="1300"/>
              <a:pPr algn="r" eaLnBrk="1" hangingPunct="1"/>
              <a:t>13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348EE-428F-4E17-AF57-ACE7AA6F5C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348EE-428F-4E17-AF57-ACE7AA6F5C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102" y="1524000"/>
            <a:ext cx="4733770" cy="2614738"/>
          </a:xfrm>
          <a:prstGeom prst="rect">
            <a:avLst/>
          </a:prstGeom>
          <a:solidFill>
            <a:schemeClr val="tx2">
              <a:alpha val="46000"/>
            </a:schemeClr>
          </a:solidFill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9187" y="5334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84E2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554" y="1143000"/>
            <a:ext cx="68580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138"/>
            <a:ext cx="1447800" cy="799704"/>
          </a:xfrm>
          <a:prstGeom prst="rect">
            <a:avLst/>
          </a:prstGeom>
          <a:solidFill>
            <a:schemeClr val="tx2">
              <a:alpha val="46000"/>
            </a:schemeClr>
          </a:solidFill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1" y="0"/>
            <a:ext cx="7696200" cy="774700"/>
          </a:xfrm>
          <a:prstGeom prst="rect">
            <a:avLst/>
          </a:prstGeom>
        </p:spPr>
        <p:txBody>
          <a:bodyPr anchor="ctr"/>
          <a:lstStyle>
            <a:lvl1pPr algn="l">
              <a:defRPr sz="2600" b="1">
                <a:solidFill>
                  <a:srgbClr val="084E2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4724400" cy="3230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138"/>
            <a:ext cx="1447800" cy="799704"/>
          </a:xfrm>
          <a:prstGeom prst="rect">
            <a:avLst/>
          </a:prstGeom>
          <a:solidFill>
            <a:schemeClr val="tx2">
              <a:alpha val="46000"/>
            </a:schemeClr>
          </a:solidFill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447801" y="0"/>
            <a:ext cx="7696200" cy="774700"/>
          </a:xfrm>
          <a:prstGeom prst="rect">
            <a:avLst/>
          </a:prstGeom>
        </p:spPr>
        <p:txBody>
          <a:bodyPr anchor="ctr"/>
          <a:lstStyle>
            <a:lvl1pPr algn="l">
              <a:defRPr sz="2600" b="1" baseline="0">
                <a:solidFill>
                  <a:srgbClr val="084E2C"/>
                </a:solidFill>
              </a:defRPr>
            </a:lvl1pPr>
          </a:lstStyle>
          <a:p>
            <a:r>
              <a:rPr lang="en-US" dirty="0" smtClean="0"/>
              <a:t>Relevant Past Performance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81000" y="1219200"/>
            <a:ext cx="8382000" cy="144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Contract Name</a:t>
            </a:r>
          </a:p>
          <a:p>
            <a:pPr lvl="0"/>
            <a:r>
              <a:rPr lang="en-US" dirty="0" smtClean="0"/>
              <a:t>Contract Number</a:t>
            </a:r>
          </a:p>
          <a:p>
            <a:pPr lvl="0"/>
            <a:r>
              <a:rPr lang="en-US" dirty="0" smtClean="0"/>
              <a:t>Dates:</a:t>
            </a:r>
          </a:p>
          <a:p>
            <a:pPr lvl="0"/>
            <a:r>
              <a:rPr lang="en-US" dirty="0" smtClean="0"/>
              <a:t>Value: 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486400" y="1752600"/>
            <a:ext cx="3124200" cy="2514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2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71612"/>
            <a:ext cx="6705600" cy="165258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84E2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F:\2010 Sales Activities\2010 Open House\photos\IMG_661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3900" y="-17869"/>
            <a:ext cx="2070100" cy="206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2010 Sales Activities\2010 Open House\photos\IMG_661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648200"/>
            <a:ext cx="2070101" cy="138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Images and Pictures\Sachs 2008\P9060150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3899" y="2043112"/>
            <a:ext cx="2070101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8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10627" y="6030912"/>
            <a:ext cx="8133373" cy="827088"/>
          </a:xfrm>
          <a:prstGeom prst="rect">
            <a:avLst/>
          </a:prstGeom>
          <a:solidFill>
            <a:srgbClr val="084E2C"/>
          </a:solidFill>
          <a:ln w="12700">
            <a:solidFill>
              <a:srgbClr val="004E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Straughan Logo- no services.ti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" y="6037262"/>
            <a:ext cx="1010627" cy="814388"/>
          </a:xfrm>
          <a:prstGeom prst="rect">
            <a:avLst/>
          </a:prstGeom>
          <a:solidFill>
            <a:schemeClr val="tx2"/>
          </a:solidFill>
          <a:ln w="12700">
            <a:solidFill>
              <a:srgbClr val="084E2C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010627" y="6375400"/>
            <a:ext cx="8082573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spc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www.straughanenvironmental.com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371600" y="6408737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0627" y="6030912"/>
            <a:ext cx="80825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spc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creating a sustainable world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5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8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80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80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80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80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480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480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480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48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8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8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8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8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8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8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8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8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8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2400" dirty="0"/>
              <a:t>Presentation to: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dirty="0" smtClean="0"/>
              <a:t>CEAM 2013  </a:t>
            </a:r>
            <a:r>
              <a:rPr lang="en-US" sz="2800" dirty="0" smtClean="0"/>
              <a:t>Streamlining Environmental Compliance for Major Infrastructure Projects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240235" y="5562600"/>
            <a:ext cx="2903765" cy="457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84E2C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4800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4800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4800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48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48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48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48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4800"/>
                </a:solidFill>
                <a:latin typeface="Garamond" pitchFamily="18" charset="0"/>
              </a:defRPr>
            </a:lvl9pPr>
          </a:lstStyle>
          <a:p>
            <a:pPr algn="l"/>
            <a:r>
              <a:rPr lang="en-US" sz="2400" dirty="0" smtClean="0"/>
              <a:t>September 19, 2013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60" y="3962399"/>
            <a:ext cx="4372740" cy="151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3" descr="F:\Images and Pictures\Plants and Flowers\Fl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44" y="3962398"/>
            <a:ext cx="2015420" cy="151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:\Images and Pictures\Stock\PhotographerAlan D. Wilso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35" y="3962400"/>
            <a:ext cx="2903765" cy="151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1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273046" cy="4038600"/>
          </a:xfrm>
        </p:spPr>
        <p:txBody>
          <a:bodyPr/>
          <a:lstStyle/>
          <a:p>
            <a:r>
              <a:rPr lang="en-US" sz="2400" dirty="0" smtClean="0"/>
              <a:t>Include Avoidance &amp; Minimization in design</a:t>
            </a:r>
          </a:p>
          <a:p>
            <a:pPr lvl="1"/>
            <a:r>
              <a:rPr lang="en-US" sz="2000" dirty="0" smtClean="0"/>
              <a:t>Reduce impacts to only those unavoidable</a:t>
            </a:r>
          </a:p>
          <a:p>
            <a:pPr lvl="1"/>
            <a:r>
              <a:rPr lang="en-US" sz="2000" dirty="0" smtClean="0"/>
              <a:t>More impacts = More regulatory review/permitting = More money and time</a:t>
            </a:r>
          </a:p>
          <a:p>
            <a:r>
              <a:rPr lang="en-US" sz="2400" dirty="0" smtClean="0"/>
              <a:t>Like infrastructure, water resources are assets</a:t>
            </a:r>
          </a:p>
          <a:p>
            <a:pPr lvl="1"/>
            <a:r>
              <a:rPr lang="en-US" sz="2000" dirty="0" smtClean="0"/>
              <a:t>Avoiding/minimizing impacts saves money (no/less mitigation)</a:t>
            </a:r>
          </a:p>
          <a:p>
            <a:pPr lvl="1"/>
            <a:r>
              <a:rPr lang="en-US" sz="2000" dirty="0" smtClean="0"/>
              <a:t>Provide ecological, recreational, aesthetic value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4098" name="Picture 2" descr="F:\Images and Pictures\Plants and Flowers\Flower - Montana_04 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59" y="0"/>
            <a:ext cx="223542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341437"/>
            <a:ext cx="7467600" cy="4525963"/>
          </a:xfrm>
        </p:spPr>
        <p:txBody>
          <a:bodyPr/>
          <a:lstStyle/>
          <a:p>
            <a:r>
              <a:rPr lang="en-US" sz="2400" dirty="0" smtClean="0"/>
              <a:t>Communication, Teaming, Build Trust</a:t>
            </a:r>
          </a:p>
          <a:p>
            <a:pPr lvl="1"/>
            <a:r>
              <a:rPr lang="en-US" sz="2000" dirty="0" smtClean="0"/>
              <a:t>Involve the agencies early and often</a:t>
            </a:r>
          </a:p>
          <a:p>
            <a:pPr lvl="1"/>
            <a:r>
              <a:rPr lang="en-US" sz="2000" dirty="0" smtClean="0"/>
              <a:t>Include them in the process and be transparent</a:t>
            </a:r>
          </a:p>
          <a:p>
            <a:pPr lvl="2"/>
            <a:r>
              <a:rPr lang="en-US" dirty="0" smtClean="0"/>
              <a:t>Don’t stockpile information</a:t>
            </a:r>
          </a:p>
          <a:p>
            <a:pPr lvl="2"/>
            <a:r>
              <a:rPr lang="en-US" dirty="0" smtClean="0"/>
              <a:t>Communicate your needs, schedules, etc.</a:t>
            </a:r>
          </a:p>
          <a:p>
            <a:pPr lvl="2"/>
            <a:r>
              <a:rPr lang="en-US" dirty="0" smtClean="0"/>
              <a:t>Be willing to identify potential problems/concerns and ask questions</a:t>
            </a:r>
          </a:p>
          <a:p>
            <a:pPr lvl="2"/>
            <a:r>
              <a:rPr lang="en-US" dirty="0" smtClean="0"/>
              <a:t>Cultivate them as partners, not adversaries</a:t>
            </a:r>
          </a:p>
          <a:p>
            <a:r>
              <a:rPr lang="en-US" sz="2400" dirty="0" smtClean="0"/>
              <a:t>Building trust reduces review times and improves flexibility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5" name="Picture 4" descr="bird - general animals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0"/>
            <a:ext cx="13430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7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467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 smtClean="0">
                <a:cs typeface="Arial" charset="0"/>
              </a:rPr>
              <a:t>Team with the agencies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 smtClean="0">
                <a:cs typeface="Arial" charset="0"/>
              </a:rPr>
              <a:t>Use agencies as a resource to help navigate permitting environment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 smtClean="0">
                <a:cs typeface="Arial" charset="0"/>
              </a:rPr>
              <a:t>Agencies want project to be successful and go smoothly </a:t>
            </a:r>
          </a:p>
          <a:p>
            <a:pPr lvl="2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Especially infrastructure projects improving public health and safety</a:t>
            </a:r>
          </a:p>
          <a:p>
            <a:pPr lvl="2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Realize agencies’ agendas are different from, but not necessarily opposed, to yours</a:t>
            </a:r>
          </a:p>
          <a:p>
            <a:pPr lvl="2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Successful and smooth-running projects = less work for the agencies, who are already overloaded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0"/>
            <a:ext cx="2114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4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01000" cy="4876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Arial" charset="0"/>
              </a:rPr>
              <a:t>Submit permit at Concept Design based on </a:t>
            </a:r>
          </a:p>
          <a:p>
            <a:pPr indent="4763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2400" dirty="0" smtClean="0">
                <a:cs typeface="Arial" charset="0"/>
              </a:rPr>
              <a:t>worst case scenario of impacts for LEDPA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 smtClean="0">
                <a:cs typeface="Arial" charset="0"/>
              </a:rPr>
              <a:t>Complete resource assessments during planning stage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 smtClean="0">
                <a:cs typeface="Arial" charset="0"/>
              </a:rPr>
              <a:t>Begins permitting process early and concurrent with design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 smtClean="0">
                <a:cs typeface="Arial" charset="0"/>
              </a:rPr>
              <a:t>Permits issued with conditions to continue avoidance &amp; minimization during design, including possible design requirements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 smtClean="0">
                <a:cs typeface="Arial" charset="0"/>
              </a:rPr>
              <a:t>Agencies are “part” of the design process</a:t>
            </a:r>
          </a:p>
          <a:p>
            <a:pPr lvl="2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Review designs for compliance</a:t>
            </a:r>
          </a:p>
          <a:p>
            <a:pPr lvl="2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Work with applicant to resolve issues during design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 smtClean="0">
                <a:cs typeface="Arial" charset="0"/>
              </a:rPr>
              <a:t>Final designs with agency approval move straight to procurement and construction, rather than waiting for permitting process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83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8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7467600" cy="533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 smtClean="0"/>
              <a:t>Pursue project-wide permit for major projects</a:t>
            </a:r>
          </a:p>
          <a:p>
            <a:pPr indent="4763">
              <a:spcAft>
                <a:spcPts val="0"/>
              </a:spcAft>
              <a:buNone/>
            </a:pPr>
            <a:r>
              <a:rPr lang="en-US" sz="2400" dirty="0" smtClean="0"/>
              <a:t>with multiple contracts/task orders</a:t>
            </a:r>
          </a:p>
          <a:p>
            <a:pPr lvl="1"/>
            <a:r>
              <a:rPr lang="en-US" sz="2000" dirty="0" smtClean="0"/>
              <a:t>One public notice</a:t>
            </a:r>
          </a:p>
          <a:p>
            <a:pPr lvl="1"/>
            <a:r>
              <a:rPr lang="en-US" sz="2000" dirty="0" smtClean="0"/>
              <a:t>Construction of early contracts/task orders doesn’t have to wait for later contracts</a:t>
            </a:r>
          </a:p>
          <a:p>
            <a:r>
              <a:rPr lang="en-US" sz="2400" dirty="0" smtClean="0"/>
              <a:t>Transparency and communication of changes to impacts during final design and construction</a:t>
            </a:r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000" dirty="0" smtClean="0">
                <a:sym typeface="Wingdings" pitchFamily="2" charset="2"/>
              </a:rPr>
              <a:t>Unavoidable increases to permitted impacts will very likely occur during final design – agencies need to accept “fact of life”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Flag these to agencies when submitting plans, include justification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Involve agencies in discussions of field mods increasing impacts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Report design and construction impacts on regular basis (e.g., quarterly)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-76200"/>
            <a:ext cx="5562599" cy="914400"/>
          </a:xfrm>
        </p:spPr>
        <p:txBody>
          <a:bodyPr/>
          <a:lstStyle/>
          <a:p>
            <a:r>
              <a:rPr lang="en-US" dirty="0" smtClean="0"/>
              <a:t>Best Practices	</a:t>
            </a:r>
            <a:endParaRPr lang="en-US" dirty="0"/>
          </a:p>
        </p:txBody>
      </p:sp>
      <p:pic>
        <p:nvPicPr>
          <p:cNvPr id="1028" name="Picture 4" descr="HPIM18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"/>
          <a:stretch>
            <a:fillRect/>
          </a:stretch>
        </p:blipFill>
        <p:spPr bwMode="auto">
          <a:xfrm>
            <a:off x="7029450" y="0"/>
            <a:ext cx="21145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4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391400" cy="4800600"/>
          </a:xfrm>
        </p:spPr>
        <p:txBody>
          <a:bodyPr/>
          <a:lstStyle/>
          <a:p>
            <a:r>
              <a:rPr lang="en-US" sz="2400" dirty="0" smtClean="0"/>
              <a:t>Establish an Environmental Lead</a:t>
            </a:r>
          </a:p>
          <a:p>
            <a:pPr lvl="1"/>
            <a:r>
              <a:rPr lang="en-US" sz="2000" dirty="0" smtClean="0"/>
              <a:t>Lead design reviews for compliance</a:t>
            </a:r>
          </a:p>
          <a:p>
            <a:pPr lvl="1"/>
            <a:r>
              <a:rPr lang="en-US" sz="2000" dirty="0" smtClean="0"/>
              <a:t>Track and report compliance with permits and conditions</a:t>
            </a:r>
          </a:p>
          <a:p>
            <a:pPr lvl="1"/>
            <a:r>
              <a:rPr lang="en-US" sz="2000" dirty="0" smtClean="0"/>
              <a:t>Serve as single point-of-contact with agencies</a:t>
            </a:r>
          </a:p>
          <a:p>
            <a:r>
              <a:rPr lang="en-US" sz="2400" dirty="0" smtClean="0"/>
              <a:t>Establish an Environmental Monitor</a:t>
            </a:r>
          </a:p>
          <a:p>
            <a:pPr lvl="1"/>
            <a:r>
              <a:rPr lang="en-US" sz="2000" dirty="0" smtClean="0"/>
              <a:t>Inspect, ensure, and report on environmental compliance during construction</a:t>
            </a:r>
          </a:p>
          <a:p>
            <a:pPr lvl="1"/>
            <a:r>
              <a:rPr lang="en-US" sz="2000" dirty="0" smtClean="0"/>
              <a:t>Identify potential compliance issues early, before non-compliance or violation occurs</a:t>
            </a:r>
          </a:p>
          <a:p>
            <a:pPr lvl="1"/>
            <a:r>
              <a:rPr lang="en-US" sz="2000" dirty="0" smtClean="0"/>
              <a:t>Team with other inspectors, engineers, and managers to problem-solve issues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0"/>
            <a:ext cx="5410199" cy="774700"/>
          </a:xfrm>
        </p:spPr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2053" name="Picture 5" descr="F:\Images and Pictures\Stream Restoration Sci Park\Western Trib 2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5800" y="0"/>
            <a:ext cx="2108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I-95 Express Toll Lanes</a:t>
            </a:r>
            <a:r>
              <a:rPr lang="en-US" baseline="30000" dirty="0" smtClean="0"/>
              <a:t>SM</a:t>
            </a:r>
            <a:r>
              <a:rPr lang="en-US" dirty="0" smtClean="0"/>
              <a:t> (ETLs)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143000"/>
            <a:ext cx="7467600" cy="5029200"/>
          </a:xfrm>
        </p:spPr>
        <p:txBody>
          <a:bodyPr/>
          <a:lstStyle/>
          <a:p>
            <a:r>
              <a:rPr lang="en-US" sz="2400" dirty="0" smtClean="0"/>
              <a:t>MDTA currently designing and constructing improvements to I-95</a:t>
            </a:r>
          </a:p>
          <a:p>
            <a:pPr lvl="1"/>
            <a:r>
              <a:rPr lang="en-US" sz="2000" dirty="0" smtClean="0"/>
              <a:t>Permitted for 10 miles of I-95 from I-95/I-895 North split to ~3 miles north of White Marsh Blvd (MD 43)</a:t>
            </a:r>
          </a:p>
          <a:p>
            <a:pPr lvl="1"/>
            <a:r>
              <a:rPr lang="en-US" sz="2000" dirty="0" smtClean="0"/>
              <a:t>Adding general purpose and managed access (Express Toll Lanes) to improve safety and service</a:t>
            </a:r>
          </a:p>
          <a:p>
            <a:pPr lvl="1"/>
            <a:r>
              <a:rPr lang="en-US" sz="2000" dirty="0" smtClean="0"/>
              <a:t>Reconstruction of intersections at I-895, I-695, MD 43</a:t>
            </a:r>
          </a:p>
          <a:p>
            <a:r>
              <a:rPr lang="en-US" sz="2400" dirty="0" smtClean="0"/>
              <a:t>Ten individual construction contracts</a:t>
            </a:r>
          </a:p>
          <a:p>
            <a:r>
              <a:rPr lang="en-US" sz="2400" dirty="0" smtClean="0"/>
              <a:t>Planning/NEPA phase, culminating with FONSI in July 2005</a:t>
            </a:r>
          </a:p>
          <a:p>
            <a:r>
              <a:rPr lang="en-US" sz="2400" dirty="0" smtClean="0"/>
              <a:t>Design began shortly after with construction of first contract beginning 2005, tenth and final contract currently in procurement.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I-95 ETLs Project - Background</a:t>
            </a:r>
            <a:endParaRPr lang="en-US" dirty="0"/>
          </a:p>
        </p:txBody>
      </p:sp>
      <p:pic>
        <p:nvPicPr>
          <p:cNvPr id="5" name="Picture 4" descr="bird - general animals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0"/>
            <a:ext cx="13430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7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I-95 ETLs Project - Background</a:t>
            </a:r>
            <a:endParaRPr lang="en-US" dirty="0"/>
          </a:p>
        </p:txBody>
      </p:sp>
      <p:pic>
        <p:nvPicPr>
          <p:cNvPr id="1026" name="Picture 2" descr="C:\Users\mcunningham\AppData\Local\Microsoft\Windows\Temporary Internet Files\Content.Outlook\CIMHDMY2\May 2007 I-695 Interchange looking north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77200" cy="5192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I-95 ETLs Project - Background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762000"/>
            <a:ext cx="807720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324600" cy="762000"/>
          </a:xfrm>
        </p:spPr>
        <p:txBody>
          <a:bodyPr/>
          <a:lstStyle/>
          <a:p>
            <a:r>
              <a:rPr lang="en-US" dirty="0" smtClean="0"/>
              <a:t>Environmental Impacts &amp; Compliance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447800"/>
            <a:ext cx="5903026" cy="4373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Best practices for environmental compliance for major infrastructure projects</a:t>
            </a:r>
          </a:p>
          <a:p>
            <a:r>
              <a:rPr lang="en-US" dirty="0" smtClean="0"/>
              <a:t>Planning phase, design phase and construction phase.</a:t>
            </a:r>
          </a:p>
          <a:p>
            <a:r>
              <a:rPr lang="en-US" dirty="0" smtClean="0"/>
              <a:t>Setting projects up for success.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467600" cy="4525963"/>
          </a:xfrm>
        </p:spPr>
        <p:txBody>
          <a:bodyPr/>
          <a:lstStyle/>
          <a:p>
            <a:r>
              <a:rPr lang="en-US" sz="2400" dirty="0" smtClean="0"/>
              <a:t>Planning and Permitting Phases</a:t>
            </a:r>
          </a:p>
          <a:p>
            <a:pPr lvl="1"/>
            <a:r>
              <a:rPr lang="en-US" sz="2000" dirty="0" smtClean="0"/>
              <a:t>Wetlands and Waterways</a:t>
            </a:r>
          </a:p>
          <a:p>
            <a:pPr lvl="2"/>
            <a:r>
              <a:rPr lang="en-US" dirty="0" smtClean="0"/>
              <a:t>Wetlands and waterways delineated, JD field visits with USACE completed, during Planning/NEPA phase</a:t>
            </a:r>
          </a:p>
          <a:p>
            <a:pPr lvl="2"/>
            <a:r>
              <a:rPr lang="en-US" dirty="0" smtClean="0"/>
              <a:t>USACE involved during Planning/NEPA phase design</a:t>
            </a:r>
          </a:p>
          <a:p>
            <a:pPr lvl="3"/>
            <a:r>
              <a:rPr lang="en-US" sz="2000" dirty="0" smtClean="0"/>
              <a:t>Provided input on design/impacts</a:t>
            </a:r>
          </a:p>
          <a:p>
            <a:pPr lvl="3"/>
            <a:r>
              <a:rPr lang="en-US" sz="2000" dirty="0" smtClean="0"/>
              <a:t>Other environmental commitments included in FONSI</a:t>
            </a:r>
          </a:p>
          <a:p>
            <a:pPr lvl="2"/>
            <a:r>
              <a:rPr lang="en-US" dirty="0" smtClean="0"/>
              <a:t>Permit application and permits issued based on impacts associated with PI design included in FONSI</a:t>
            </a:r>
          </a:p>
          <a:p>
            <a:pPr lvl="2"/>
            <a:r>
              <a:rPr lang="en-US" dirty="0" smtClean="0"/>
              <a:t>Both USACE and MDE included Special Conditions for design, construction, and post-construction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I-95 ETLs Project – Best Practices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0"/>
            <a:ext cx="2114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4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010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Arial" charset="0"/>
              </a:rPr>
              <a:t>Planning and Permitting Phases</a:t>
            </a:r>
          </a:p>
          <a:p>
            <a:pPr lvl="1">
              <a:defRPr/>
            </a:pPr>
            <a:r>
              <a:rPr lang="en-US" sz="2000" dirty="0" smtClean="0">
                <a:cs typeface="Arial" charset="0"/>
              </a:rPr>
              <a:t>Forests</a:t>
            </a: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Project subject to Reforestation Law</a:t>
            </a:r>
          </a:p>
          <a:p>
            <a:pPr lvl="3">
              <a:defRPr/>
            </a:pPr>
            <a:r>
              <a:rPr lang="en-US" dirty="0" smtClean="0">
                <a:cs typeface="Arial" charset="0"/>
              </a:rPr>
              <a:t>Requires 1:1, acre for acre mitigation</a:t>
            </a:r>
          </a:p>
          <a:p>
            <a:pPr lvl="3">
              <a:defRPr/>
            </a:pPr>
            <a:r>
              <a:rPr lang="en-US" dirty="0" smtClean="0">
                <a:cs typeface="Arial" charset="0"/>
              </a:rPr>
              <a:t>Accounts for forests and individual trees</a:t>
            </a:r>
          </a:p>
          <a:p>
            <a:pPr lvl="3">
              <a:defRPr/>
            </a:pPr>
            <a:r>
              <a:rPr lang="en-US" dirty="0" smtClean="0">
                <a:cs typeface="Arial" charset="0"/>
              </a:rPr>
              <a:t>Reforestation credit granted for forests and individual trees</a:t>
            </a:r>
          </a:p>
          <a:p>
            <a:pPr lvl="3">
              <a:defRPr/>
            </a:pPr>
            <a:r>
              <a:rPr lang="en-US" dirty="0" smtClean="0">
                <a:cs typeface="Arial" charset="0"/>
              </a:rPr>
              <a:t>Reforestation needs to be in ground 1 year or 2 growing seasons after project completion</a:t>
            </a: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No project-wide approval</a:t>
            </a: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DNR preferred to review and permit impacts contract by contract</a:t>
            </a: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Forest stands delineated during Planning/NEPA phase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I-95 ETLs Project – Best Practices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"/>
            <a:ext cx="2362200" cy="17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8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41437"/>
            <a:ext cx="7467600" cy="4525963"/>
          </a:xfrm>
        </p:spPr>
        <p:txBody>
          <a:bodyPr/>
          <a:lstStyle/>
          <a:p>
            <a:r>
              <a:rPr lang="en-US" sz="2400" dirty="0" smtClean="0"/>
              <a:t>Detailed Design Phase</a:t>
            </a:r>
          </a:p>
          <a:p>
            <a:pPr lvl="1"/>
            <a:r>
              <a:rPr lang="en-US" sz="2000" dirty="0" smtClean="0"/>
              <a:t>Environmental Lead established</a:t>
            </a:r>
          </a:p>
          <a:p>
            <a:pPr lvl="2"/>
            <a:r>
              <a:rPr lang="en-US" dirty="0" smtClean="0"/>
              <a:t>Review designs for compliance</a:t>
            </a:r>
          </a:p>
          <a:p>
            <a:pPr lvl="2"/>
            <a:r>
              <a:rPr lang="en-US" dirty="0" smtClean="0"/>
              <a:t>Manage environmental permits</a:t>
            </a:r>
          </a:p>
          <a:p>
            <a:pPr lvl="2"/>
            <a:r>
              <a:rPr lang="en-US" dirty="0" smtClean="0"/>
              <a:t>Track and report compliance with permits, conditions, and commitments</a:t>
            </a:r>
          </a:p>
          <a:p>
            <a:pPr lvl="2"/>
            <a:r>
              <a:rPr lang="en-US" dirty="0" smtClean="0"/>
              <a:t>Serve as single point-of-contact with agencies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62599" cy="914400"/>
          </a:xfrm>
        </p:spPr>
        <p:txBody>
          <a:bodyPr/>
          <a:lstStyle/>
          <a:p>
            <a:r>
              <a:rPr lang="en-US" dirty="0" smtClean="0"/>
              <a:t>I-95 ETLs Project – Best Practices	</a:t>
            </a:r>
            <a:endParaRPr lang="en-US" dirty="0"/>
          </a:p>
        </p:txBody>
      </p:sp>
      <p:pic>
        <p:nvPicPr>
          <p:cNvPr id="1028" name="Picture 4" descr="HPIM18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"/>
          <a:stretch>
            <a:fillRect/>
          </a:stretch>
        </p:blipFill>
        <p:spPr bwMode="auto">
          <a:xfrm>
            <a:off x="7029450" y="0"/>
            <a:ext cx="21145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4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4800600"/>
          </a:xfrm>
        </p:spPr>
        <p:txBody>
          <a:bodyPr/>
          <a:lstStyle/>
          <a:p>
            <a:r>
              <a:rPr lang="en-US" sz="2400" dirty="0" smtClean="0"/>
              <a:t>Detailed Design Phase</a:t>
            </a:r>
          </a:p>
          <a:p>
            <a:pPr lvl="1"/>
            <a:r>
              <a:rPr lang="en-US" sz="2000" dirty="0" smtClean="0"/>
              <a:t>Wetlands and Waterways</a:t>
            </a:r>
          </a:p>
          <a:p>
            <a:pPr lvl="2"/>
            <a:r>
              <a:rPr lang="en-US" dirty="0" smtClean="0"/>
              <a:t>MDTA, Discipline Leads (e.g., Environmental Lead), and agencies performed concurrent reviews</a:t>
            </a:r>
          </a:p>
          <a:p>
            <a:pPr lvl="2"/>
            <a:r>
              <a:rPr lang="en-US" dirty="0" smtClean="0"/>
              <a:t>Environmental Lead and Agencies reviewed and commented on compliance and avoidance &amp; minimization</a:t>
            </a:r>
          </a:p>
          <a:p>
            <a:pPr lvl="2"/>
            <a:r>
              <a:rPr lang="en-US" dirty="0" smtClean="0"/>
              <a:t>Designer addressed comments during development of subsequent design submittal</a:t>
            </a:r>
          </a:p>
          <a:p>
            <a:pPr lvl="2"/>
            <a:r>
              <a:rPr lang="en-US" dirty="0" smtClean="0"/>
              <a:t>After all agency comments addressed, MDE issued approval letter, USACE issued email stating no further comments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0"/>
            <a:ext cx="5486400" cy="774700"/>
          </a:xfrm>
        </p:spPr>
        <p:txBody>
          <a:bodyPr/>
          <a:lstStyle/>
          <a:p>
            <a:r>
              <a:rPr lang="en-US" dirty="0" smtClean="0"/>
              <a:t>I-95 ETLs Project – Best Practices</a:t>
            </a:r>
            <a:endParaRPr lang="en-US" dirty="0"/>
          </a:p>
        </p:txBody>
      </p:sp>
      <p:pic>
        <p:nvPicPr>
          <p:cNvPr id="2053" name="Picture 5" descr="F:\Images and Pictures\Stream Restoration Sci Park\Western Trib 2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5800" y="0"/>
            <a:ext cx="2108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371600"/>
            <a:ext cx="7467600" cy="5029200"/>
          </a:xfrm>
        </p:spPr>
        <p:txBody>
          <a:bodyPr/>
          <a:lstStyle/>
          <a:p>
            <a:r>
              <a:rPr lang="en-US" sz="2400" dirty="0" smtClean="0"/>
              <a:t>Detailed Design Phase</a:t>
            </a:r>
          </a:p>
          <a:p>
            <a:pPr lvl="1"/>
            <a:r>
              <a:rPr lang="en-US" sz="2000" dirty="0" smtClean="0"/>
              <a:t>Forests</a:t>
            </a:r>
          </a:p>
          <a:p>
            <a:pPr lvl="2"/>
            <a:r>
              <a:rPr lang="en-US" dirty="0" smtClean="0"/>
              <a:t>Planting Plans reviewed at each design phase to ensure plantings meet Reforestation Law requirements</a:t>
            </a:r>
          </a:p>
          <a:p>
            <a:pPr lvl="2"/>
            <a:r>
              <a:rPr lang="en-US" dirty="0" smtClean="0"/>
              <a:t>Reforestation Law review (application and forest impact plates) submitted based on SF Design</a:t>
            </a:r>
          </a:p>
          <a:p>
            <a:pPr lvl="2"/>
            <a:r>
              <a:rPr lang="en-US" dirty="0" smtClean="0"/>
              <a:t>Reforestation/Planting Plans submitted 90 days prior to Advertisement </a:t>
            </a:r>
          </a:p>
          <a:p>
            <a:pPr lvl="2"/>
            <a:r>
              <a:rPr lang="en-US" dirty="0" smtClean="0"/>
              <a:t>Approval for each contract issued prior to Advertisement</a:t>
            </a:r>
          </a:p>
          <a:p>
            <a:pPr lvl="2"/>
            <a:r>
              <a:rPr lang="en-US" dirty="0" smtClean="0"/>
              <a:t>Off-site mitigation search conducted and several sites selected</a:t>
            </a: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I-95 ETLs Project – Best Practices</a:t>
            </a:r>
            <a:endParaRPr lang="en-US" dirty="0"/>
          </a:p>
        </p:txBody>
      </p:sp>
      <p:pic>
        <p:nvPicPr>
          <p:cNvPr id="5" name="Picture 4" descr="bird - general animals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0"/>
            <a:ext cx="13430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7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01000" cy="50292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Detailed Design Phase</a:t>
            </a:r>
          </a:p>
          <a:p>
            <a:pPr lvl="1"/>
            <a:r>
              <a:rPr lang="en-US" sz="2000" dirty="0" smtClean="0"/>
              <a:t>Communication with Agencies</a:t>
            </a:r>
          </a:p>
          <a:p>
            <a:pPr lvl="2"/>
            <a:r>
              <a:rPr lang="en-US" dirty="0" smtClean="0"/>
              <a:t>Environmental Lead flagged any increase in impacts to individual resources and provided justification to agencies</a:t>
            </a:r>
          </a:p>
          <a:p>
            <a:pPr lvl="2"/>
            <a:r>
              <a:rPr lang="en-US" dirty="0" smtClean="0"/>
              <a:t>Agreement made to avoid multiple permit modifications</a:t>
            </a:r>
          </a:p>
          <a:p>
            <a:pPr lvl="3"/>
            <a:r>
              <a:rPr lang="en-US" sz="2000" dirty="0" smtClean="0"/>
              <a:t>Agency approval letter/email of final design plans authorized all increases to individual resources above permitted level</a:t>
            </a:r>
          </a:p>
          <a:p>
            <a:pPr lvl="3"/>
            <a:r>
              <a:rPr lang="en-US" sz="2000" dirty="0" smtClean="0"/>
              <a:t>One permit modification at end of design will align permit with final design impacts</a:t>
            </a:r>
          </a:p>
          <a:p>
            <a:pPr lvl="2"/>
            <a:r>
              <a:rPr lang="en-US" dirty="0" smtClean="0"/>
              <a:t>Agencies involved throughout entire detailed design</a:t>
            </a:r>
          </a:p>
          <a:p>
            <a:pPr lvl="2"/>
            <a:r>
              <a:rPr lang="en-US" dirty="0" smtClean="0"/>
              <a:t>Quarterly impact updates</a:t>
            </a:r>
          </a:p>
          <a:p>
            <a:pPr lvl="2"/>
            <a:r>
              <a:rPr lang="en-US" dirty="0" smtClean="0"/>
              <a:t>Quarterly meetings</a:t>
            </a:r>
            <a:endParaRPr lang="en-US" sz="2000" dirty="0" smtClean="0"/>
          </a:p>
          <a:p>
            <a:pPr lvl="2"/>
            <a:r>
              <a:rPr lang="en-US" dirty="0" smtClean="0"/>
              <a:t>Regular emails, phone calls, other ad-hoc meetings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I-95 ETLs Project – Best Practices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"/>
            <a:ext cx="2362200" cy="17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8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467600" cy="4953000"/>
          </a:xfrm>
        </p:spPr>
        <p:txBody>
          <a:bodyPr/>
          <a:lstStyle/>
          <a:p>
            <a:r>
              <a:rPr lang="en-US" sz="2400" dirty="0" smtClean="0"/>
              <a:t>Construction Phase</a:t>
            </a:r>
          </a:p>
          <a:p>
            <a:pPr lvl="1"/>
            <a:r>
              <a:rPr lang="en-US" sz="2000" dirty="0" smtClean="0"/>
              <a:t>Wetlands and Waterways</a:t>
            </a:r>
          </a:p>
          <a:p>
            <a:pPr lvl="2"/>
            <a:r>
              <a:rPr lang="en-US" dirty="0" smtClean="0"/>
              <a:t>Agencies part of redline review process</a:t>
            </a:r>
          </a:p>
          <a:p>
            <a:pPr lvl="2"/>
            <a:r>
              <a:rPr lang="en-US" dirty="0" smtClean="0"/>
              <a:t>MDTA provides Environmental Construction staff</a:t>
            </a:r>
          </a:p>
          <a:p>
            <a:pPr lvl="2"/>
            <a:r>
              <a:rPr lang="en-US" dirty="0" smtClean="0"/>
              <a:t>Per permit conditions, MDTA funds Independent Environmental Monitor</a:t>
            </a:r>
          </a:p>
          <a:p>
            <a:pPr lvl="2"/>
            <a:r>
              <a:rPr lang="en-US" dirty="0" smtClean="0"/>
              <a:t>All construction staff, inspectors, and IEM work together to identify problems early and resolve issues</a:t>
            </a:r>
          </a:p>
          <a:p>
            <a:pPr lvl="2"/>
            <a:r>
              <a:rPr lang="en-US" dirty="0" smtClean="0"/>
              <a:t>Quarterly meetings</a:t>
            </a:r>
          </a:p>
          <a:p>
            <a:pPr lvl="2"/>
            <a:r>
              <a:rPr lang="en-US" dirty="0" smtClean="0"/>
              <a:t>Feedback re: construction issues in field during early contracts informed design for later contracts</a:t>
            </a:r>
          </a:p>
          <a:p>
            <a:pPr lvl="2"/>
            <a:r>
              <a:rPr lang="en-US" dirty="0" smtClean="0"/>
              <a:t>Environmental Construction Inspectors prepare daily reports. IEM prepares daily and monthly reports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62599" cy="914400"/>
          </a:xfrm>
        </p:spPr>
        <p:txBody>
          <a:bodyPr/>
          <a:lstStyle/>
          <a:p>
            <a:r>
              <a:rPr lang="en-US" dirty="0" smtClean="0"/>
              <a:t>I-95 ETLs Project – Best Practices	</a:t>
            </a:r>
            <a:endParaRPr lang="en-US" dirty="0"/>
          </a:p>
        </p:txBody>
      </p:sp>
      <p:pic>
        <p:nvPicPr>
          <p:cNvPr id="1028" name="Picture 4" descr="HPIM18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"/>
          <a:stretch>
            <a:fillRect/>
          </a:stretch>
        </p:blipFill>
        <p:spPr bwMode="auto">
          <a:xfrm>
            <a:off x="7029450" y="0"/>
            <a:ext cx="21145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4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4800600"/>
          </a:xfrm>
        </p:spPr>
        <p:txBody>
          <a:bodyPr/>
          <a:lstStyle/>
          <a:p>
            <a:r>
              <a:rPr lang="en-US" sz="2400" dirty="0" smtClean="0"/>
              <a:t>Construction Phase</a:t>
            </a:r>
          </a:p>
          <a:p>
            <a:pPr lvl="1"/>
            <a:r>
              <a:rPr lang="en-US" sz="2000" dirty="0" smtClean="0"/>
              <a:t>Forests</a:t>
            </a:r>
          </a:p>
          <a:p>
            <a:pPr lvl="2"/>
            <a:r>
              <a:rPr lang="en-US" dirty="0" smtClean="0"/>
              <a:t>If impacts changed due to redlines, then new Reforestation Law approval was issued by DNR</a:t>
            </a:r>
          </a:p>
          <a:p>
            <a:pPr lvl="2"/>
            <a:r>
              <a:rPr lang="en-US" dirty="0" smtClean="0"/>
              <a:t>Reforestation visited after installation and again at one year post installation</a:t>
            </a:r>
            <a:endParaRPr lang="en-US" dirty="0"/>
          </a:p>
          <a:p>
            <a:pPr lvl="2"/>
            <a:r>
              <a:rPr lang="en-US" dirty="0" smtClean="0"/>
              <a:t>Fee-in-lieu payment accepted to mitigate for remainder of required reforestation after on-site and off-site planting was maximized and documented in a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-12700"/>
            <a:ext cx="5486400" cy="774700"/>
          </a:xfrm>
        </p:spPr>
        <p:txBody>
          <a:bodyPr/>
          <a:lstStyle/>
          <a:p>
            <a:r>
              <a:rPr lang="en-US" dirty="0" smtClean="0"/>
              <a:t>I-95 ETLs Project – Best Practices</a:t>
            </a:r>
            <a:endParaRPr lang="en-US" dirty="0"/>
          </a:p>
        </p:txBody>
      </p:sp>
      <p:pic>
        <p:nvPicPr>
          <p:cNvPr id="2053" name="Picture 5" descr="F:\Images and Pictures\Stream Restoration Sci Park\Western Trib 2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5800" y="0"/>
            <a:ext cx="2108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467600" cy="4525963"/>
          </a:xfrm>
        </p:spPr>
        <p:txBody>
          <a:bodyPr/>
          <a:lstStyle/>
          <a:p>
            <a:r>
              <a:rPr lang="en-US" sz="2400" dirty="0" smtClean="0"/>
              <a:t>Ideas for improving streamlined approach</a:t>
            </a:r>
          </a:p>
          <a:p>
            <a:pPr lvl="1"/>
            <a:r>
              <a:rPr lang="en-US" sz="2000" dirty="0" smtClean="0"/>
              <a:t>Based on experience with I-95 ETL Project</a:t>
            </a:r>
          </a:p>
          <a:p>
            <a:pPr lvl="1"/>
            <a:r>
              <a:rPr lang="en-US" sz="2000" dirty="0" smtClean="0"/>
              <a:t>Assume all impacts within LOD to be permanent at permit application</a:t>
            </a:r>
          </a:p>
          <a:p>
            <a:pPr lvl="1"/>
            <a:r>
              <a:rPr lang="en-US" sz="2000" dirty="0" smtClean="0"/>
              <a:t>Puts worst case scenario on public notice, reducing risk of future public notice</a:t>
            </a:r>
          </a:p>
          <a:p>
            <a:pPr lvl="1"/>
            <a:r>
              <a:rPr lang="en-US" sz="2000" dirty="0" smtClean="0"/>
              <a:t>Requires buy-in from agencies</a:t>
            </a:r>
          </a:p>
          <a:p>
            <a:pPr lvl="2"/>
            <a:r>
              <a:rPr lang="en-US" dirty="0" smtClean="0"/>
              <a:t>Permanent impacts that may be avoidable/minimized are technically authorized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Streamlined Approach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0"/>
            <a:ext cx="2114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4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467600" cy="4525963"/>
          </a:xfrm>
        </p:spPr>
        <p:txBody>
          <a:bodyPr/>
          <a:lstStyle/>
          <a:p>
            <a:r>
              <a:rPr lang="en-US" sz="2400" dirty="0" smtClean="0"/>
              <a:t>Ideas for improving streamlined approach </a:t>
            </a:r>
          </a:p>
          <a:p>
            <a:pPr lvl="1"/>
            <a:r>
              <a:rPr lang="en-US" sz="2000" dirty="0" smtClean="0"/>
              <a:t>Pay careful attention to wetland and stream delineation efforts</a:t>
            </a:r>
          </a:p>
          <a:p>
            <a:pPr lvl="2"/>
            <a:r>
              <a:rPr lang="en-US" dirty="0"/>
              <a:t>Ensure study areas are large enough to allow for changes in the project limits</a:t>
            </a:r>
          </a:p>
          <a:p>
            <a:pPr lvl="2"/>
            <a:r>
              <a:rPr lang="en-US" dirty="0"/>
              <a:t>Ensure that all necessary information is collected at the beginning (functions and values, wetland and stream types)</a:t>
            </a:r>
          </a:p>
          <a:p>
            <a:pPr lvl="2"/>
            <a:r>
              <a:rPr lang="en-US" dirty="0" smtClean="0"/>
              <a:t>Careful tracking and QA of water resources and impacts so there is consistency among various documents (JPA, EA/FONSI, etc.)</a:t>
            </a:r>
          </a:p>
          <a:p>
            <a:pPr lvl="1"/>
            <a:r>
              <a:rPr lang="en-US" sz="2000" dirty="0" smtClean="0"/>
              <a:t>Consider beginning the permitting process in parallel with the NEPA efforts</a:t>
            </a:r>
          </a:p>
          <a:p>
            <a:pPr lvl="1"/>
            <a:r>
              <a:rPr lang="en-US" sz="2000" dirty="0" smtClean="0"/>
              <a:t>Integrate environmental and engineering functions within the design organization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Streamlined Approach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0"/>
            <a:ext cx="2114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7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341437"/>
            <a:ext cx="6858000" cy="4525963"/>
          </a:xfrm>
        </p:spPr>
        <p:txBody>
          <a:bodyPr/>
          <a:lstStyle/>
          <a:p>
            <a:r>
              <a:rPr lang="en-US" dirty="0" smtClean="0"/>
              <a:t>Major infrastructure projects often necessitate unavoidable impacts to sensitive resources </a:t>
            </a:r>
          </a:p>
          <a:p>
            <a:pPr lvl="1"/>
            <a:r>
              <a:rPr lang="en-US" dirty="0" smtClean="0"/>
              <a:t>wetlands, waterways, forests</a:t>
            </a:r>
          </a:p>
          <a:p>
            <a:r>
              <a:rPr lang="en-US" dirty="0" smtClean="0"/>
              <a:t>Early assessment of resources, and understanding of regulatory requirements reduces permit approval time and unexpected requirements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icture 4" descr="bird - general animals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0"/>
            <a:ext cx="13430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7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mages and Pictures\SES Logo\Straughan Logo.t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19" y="152400"/>
            <a:ext cx="4119562" cy="33607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3581400"/>
            <a:ext cx="63245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84E2C"/>
                </a:solidFill>
                <a:latin typeface="Gill Sans MT" charset="0"/>
              </a:rPr>
              <a:t>www.straughanenvironmental.com</a:t>
            </a:r>
            <a:endParaRPr lang="en-US" sz="3200" dirty="0">
              <a:solidFill>
                <a:srgbClr val="084E2C"/>
              </a:solidFill>
            </a:endParaRPr>
          </a:p>
          <a:p>
            <a:pPr algn="ctr"/>
            <a:endParaRPr lang="en-US" dirty="0">
              <a:solidFill>
                <a:srgbClr val="084E2C"/>
              </a:solidFill>
              <a:latin typeface="Gill Sans MT" charset="0"/>
            </a:endParaRPr>
          </a:p>
          <a:p>
            <a:pPr algn="ctr"/>
            <a:r>
              <a:rPr lang="en-US" dirty="0">
                <a:solidFill>
                  <a:srgbClr val="084E2C"/>
                </a:solidFill>
                <a:latin typeface="Gill Sans MT" charset="0"/>
              </a:rPr>
              <a:t>Straughan Environmental, Inc.</a:t>
            </a:r>
          </a:p>
          <a:p>
            <a:pPr algn="ctr"/>
            <a:r>
              <a:rPr lang="en-US" dirty="0">
                <a:solidFill>
                  <a:srgbClr val="084E2C"/>
                </a:solidFill>
                <a:latin typeface="Gill Sans MT" charset="0"/>
              </a:rPr>
              <a:t>10245 Old Columbia Road</a:t>
            </a:r>
          </a:p>
          <a:p>
            <a:pPr algn="ctr"/>
            <a:r>
              <a:rPr lang="en-US" dirty="0">
                <a:solidFill>
                  <a:srgbClr val="084E2C"/>
                </a:solidFill>
                <a:latin typeface="Gill Sans MT" charset="0"/>
              </a:rPr>
              <a:t>Columbia, MD 21046</a:t>
            </a:r>
          </a:p>
          <a:p>
            <a:pPr algn="ctr"/>
            <a:endParaRPr lang="en-US" dirty="0">
              <a:solidFill>
                <a:srgbClr val="084E2C"/>
              </a:solidFill>
              <a:latin typeface="Gill Sans MT" charset="0"/>
            </a:endParaRPr>
          </a:p>
          <a:p>
            <a:pPr algn="ctr"/>
            <a:r>
              <a:rPr lang="en-US" sz="1800" dirty="0" smtClean="0">
                <a:solidFill>
                  <a:srgbClr val="084E2C"/>
                </a:solidFill>
                <a:latin typeface="Gill Sans MT" charset="0"/>
              </a:rPr>
              <a:t>marketing@straughanenvironmental.com </a:t>
            </a:r>
            <a:r>
              <a:rPr lang="en-US" sz="1800" dirty="0" smtClean="0">
                <a:solidFill>
                  <a:srgbClr val="084E2C"/>
                </a:solidFill>
                <a:latin typeface="Gill Sans MT" charset="0"/>
                <a:sym typeface="Symbol" charset="2"/>
              </a:rPr>
              <a:t> 301-362-9200</a:t>
            </a:r>
            <a:endParaRPr lang="en-US" sz="1800" dirty="0">
              <a:solidFill>
                <a:srgbClr val="084E2C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68580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Discuss best practices for incorporating environmental compliance into design, permitting, construction</a:t>
            </a:r>
            <a:endParaRPr lang="en-US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Example of best practices implemented on I-95 Express Toll Lanes</a:t>
            </a:r>
            <a:r>
              <a:rPr lang="en-US" baseline="30000" dirty="0" smtClean="0">
                <a:cs typeface="Arial" charset="0"/>
              </a:rPr>
              <a:t>SM </a:t>
            </a:r>
            <a:r>
              <a:rPr lang="en-US" dirty="0" smtClean="0">
                <a:cs typeface="Arial" charset="0"/>
              </a:rPr>
              <a:t>project</a:t>
            </a:r>
            <a:endParaRPr lang="en-US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Traditional permitting approach vs. streamlined approach using best practices</a:t>
            </a:r>
            <a:endParaRPr lang="en-US" dirty="0">
              <a:cs typeface="Arial" charset="0"/>
            </a:endParaRP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0"/>
            <a:ext cx="2114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4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76428"/>
            <a:ext cx="8001000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Traditional Approach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Submit at SF or Final Design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Permit issued at back end of design, right before construction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Streamlined Approach Utilizing Best Practices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Submit at Concept Design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Permit issued around SF or Final Design 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Special conditions incorporated into final design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smtClean="0">
                <a:cs typeface="Arial" charset="0"/>
              </a:rPr>
              <a:t>Implemented on I-95 Express Toll Lanes, Intercounty Connector (MD 200), and other major infrastructure projects</a:t>
            </a:r>
          </a:p>
          <a:p>
            <a:pPr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Permitting Approaches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83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8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17637"/>
            <a:ext cx="7467600" cy="4602163"/>
          </a:xfrm>
        </p:spPr>
        <p:txBody>
          <a:bodyPr/>
          <a:lstStyle/>
          <a:p>
            <a:r>
              <a:rPr lang="en-US" dirty="0" smtClean="0"/>
              <a:t>Regulatory agencies typically not involved until application submitted</a:t>
            </a:r>
          </a:p>
          <a:p>
            <a:r>
              <a:rPr lang="en-US" dirty="0" smtClean="0"/>
              <a:t>Review </a:t>
            </a:r>
            <a:r>
              <a:rPr lang="en-US" dirty="0" smtClean="0">
                <a:sym typeface="Wingdings" pitchFamily="2" charset="2"/>
              </a:rPr>
              <a:t> permit issuance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9 – 12 months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Back end of design</a:t>
            </a:r>
          </a:p>
          <a:p>
            <a:r>
              <a:rPr lang="en-US" dirty="0" smtClean="0">
                <a:sym typeface="Wingdings" pitchFamily="2" charset="2"/>
              </a:rPr>
              <a:t>Agency feedback may require design revisions late in the game, further impacting schedule and budget. </a:t>
            </a:r>
          </a:p>
          <a:p>
            <a:r>
              <a:rPr lang="en-US" dirty="0" smtClean="0">
                <a:sym typeface="Wingdings" pitchFamily="2" charset="2"/>
              </a:rPr>
              <a:t>Agencies are not “part” of the design process, not fostering teaming and trust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62599" cy="914400"/>
          </a:xfrm>
        </p:spPr>
        <p:txBody>
          <a:bodyPr/>
          <a:lstStyle/>
          <a:p>
            <a:r>
              <a:rPr lang="en-US" dirty="0" smtClean="0"/>
              <a:t>Pitfalls/Disadvantages of Traditional Approach	</a:t>
            </a:r>
            <a:endParaRPr lang="en-US" dirty="0"/>
          </a:p>
        </p:txBody>
      </p:sp>
      <p:pic>
        <p:nvPicPr>
          <p:cNvPr id="1028" name="Picture 4" descr="HPIM18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"/>
          <a:stretch>
            <a:fillRect/>
          </a:stretch>
        </p:blipFill>
        <p:spPr bwMode="auto">
          <a:xfrm>
            <a:off x="7029450" y="0"/>
            <a:ext cx="21145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4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745" y="1371600"/>
            <a:ext cx="7391400" cy="3962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Holds up construction on major projects with </a:t>
            </a:r>
          </a:p>
          <a:p>
            <a:pPr indent="4763">
              <a:spcBef>
                <a:spcPts val="0"/>
              </a:spcBef>
              <a:buNone/>
            </a:pPr>
            <a:r>
              <a:rPr lang="en-US"/>
              <a:t>w</a:t>
            </a:r>
            <a:r>
              <a:rPr lang="en-US" smtClean="0"/>
              <a:t>ith multiple </a:t>
            </a:r>
            <a:r>
              <a:rPr lang="en-US" dirty="0" smtClean="0"/>
              <a:t>contracts/task orders with </a:t>
            </a:r>
            <a:r>
              <a:rPr lang="en-US" smtClean="0"/>
              <a:t>different schedules</a:t>
            </a:r>
            <a:endParaRPr lang="en-US" dirty="0" smtClean="0"/>
          </a:p>
          <a:p>
            <a:pPr lvl="1"/>
            <a:r>
              <a:rPr lang="en-US" dirty="0" smtClean="0"/>
              <a:t>Permit application held up until all contracts/task orders reach permittable stage (e.g., SF or Final Design)</a:t>
            </a:r>
          </a:p>
          <a:p>
            <a:pPr lvl="1"/>
            <a:r>
              <a:rPr lang="en-US" dirty="0" smtClean="0"/>
              <a:t>Construction cannot begin until permits covering entire project area are issued</a:t>
            </a:r>
          </a:p>
          <a:p>
            <a:r>
              <a:rPr lang="en-US" dirty="0" smtClean="0"/>
              <a:t>Cannot permit individual contracts/task orders separately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15900"/>
            <a:ext cx="5410199" cy="774700"/>
          </a:xfrm>
        </p:spPr>
        <p:txBody>
          <a:bodyPr/>
          <a:lstStyle/>
          <a:p>
            <a:r>
              <a:rPr lang="en-US" dirty="0" smtClean="0"/>
              <a:t>Pitfalls/Disadvantages of Traditional Approach</a:t>
            </a:r>
            <a:endParaRPr lang="en-US" dirty="0"/>
          </a:p>
        </p:txBody>
      </p:sp>
      <p:pic>
        <p:nvPicPr>
          <p:cNvPr id="2053" name="Picture 5" descr="F:\Images and Pictures\Stream Restoration Sci Park\Western Trib 2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5800" y="0"/>
            <a:ext cx="2108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For Environmental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391400" cy="4525963"/>
          </a:xfrm>
        </p:spPr>
        <p:txBody>
          <a:bodyPr/>
          <a:lstStyle/>
          <a:p>
            <a:r>
              <a:rPr lang="en-US" sz="2400" dirty="0" smtClean="0"/>
              <a:t>Know your client and previous agreements</a:t>
            </a:r>
          </a:p>
          <a:p>
            <a:pPr lvl="1"/>
            <a:r>
              <a:rPr lang="en-US" sz="2000" dirty="0" smtClean="0"/>
              <a:t>MOAs, MOUs, exemptions under regulations</a:t>
            </a:r>
          </a:p>
          <a:p>
            <a:pPr lvl="1"/>
            <a:r>
              <a:rPr lang="en-US" sz="2000" dirty="0" smtClean="0"/>
              <a:t>Don’t rely on regulators to identify these</a:t>
            </a:r>
          </a:p>
          <a:p>
            <a:r>
              <a:rPr lang="en-US" sz="2400" dirty="0" smtClean="0"/>
              <a:t>Know the regulations and requirements for permit</a:t>
            </a:r>
          </a:p>
          <a:p>
            <a:pPr lvl="1"/>
            <a:r>
              <a:rPr lang="en-US" sz="2000" dirty="0" smtClean="0"/>
              <a:t>Understand documentation required – get it right the first time!</a:t>
            </a:r>
          </a:p>
          <a:p>
            <a:pPr lvl="1"/>
            <a:r>
              <a:rPr lang="en-US" sz="2000" dirty="0" smtClean="0"/>
              <a:t>COMAR is a great resource</a:t>
            </a:r>
          </a:p>
          <a:p>
            <a:pPr lvl="1"/>
            <a:r>
              <a:rPr lang="en-US" sz="2000" dirty="0" smtClean="0"/>
              <a:t>When in doubt, contact the agencies – they’re there to help!</a:t>
            </a:r>
          </a:p>
          <a:p>
            <a:r>
              <a:rPr lang="en-US" sz="2400" dirty="0" smtClean="0"/>
              <a:t>Identify environmental resources at planning stage</a:t>
            </a:r>
          </a:p>
          <a:p>
            <a:pPr lvl="1"/>
            <a:r>
              <a:rPr lang="en-US" sz="2000" dirty="0" smtClean="0"/>
              <a:t>Plan study areas conservatively</a:t>
            </a:r>
          </a:p>
          <a:p>
            <a:pPr lvl="1"/>
            <a:r>
              <a:rPr lang="en-US" sz="2000" dirty="0" smtClean="0"/>
              <a:t>Reduce need for additional studies as design progresses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1" y="0"/>
            <a:ext cx="7696200" cy="774700"/>
          </a:xfrm>
        </p:spPr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3074" name="Picture 2" descr="F:\Images and Pictures\NEPA Projects\EA Cover - Anacostia Riverwa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3"/>
            <a:ext cx="1828800" cy="23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16276</TotalTime>
  <Words>1582</Words>
  <Application>Microsoft Office PowerPoint</Application>
  <PresentationFormat>On-screen Show (4:3)</PresentationFormat>
  <Paragraphs>213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Presentation to: CEAM 2013  Streamlining Environmental Compliance for Major Infrastructure Projects </vt:lpstr>
      <vt:lpstr>Environmental Impacts &amp; Compliance</vt:lpstr>
      <vt:lpstr>Introduction</vt:lpstr>
      <vt:lpstr>Introduction</vt:lpstr>
      <vt:lpstr>Permitting Approaches</vt:lpstr>
      <vt:lpstr>Pitfalls/Disadvantages of Traditional Approach </vt:lpstr>
      <vt:lpstr>Pitfalls/Disadvantages of Traditional Approach</vt:lpstr>
      <vt:lpstr>Best Practices For Environmental Compliance</vt:lpstr>
      <vt:lpstr>Best Practices</vt:lpstr>
      <vt:lpstr>Best Practices</vt:lpstr>
      <vt:lpstr>Best Practices</vt:lpstr>
      <vt:lpstr>Best Practices</vt:lpstr>
      <vt:lpstr>Best Practices</vt:lpstr>
      <vt:lpstr>Best Practices </vt:lpstr>
      <vt:lpstr>Best Practices</vt:lpstr>
      <vt:lpstr>I-95 Express Toll LanesSM (ETLs) Project</vt:lpstr>
      <vt:lpstr>I-95 ETLs Project - Background</vt:lpstr>
      <vt:lpstr>I-95 ETLs Project - Background</vt:lpstr>
      <vt:lpstr>I-95 ETLs Project - Background</vt:lpstr>
      <vt:lpstr>I-95 ETLs Project – Best Practices</vt:lpstr>
      <vt:lpstr>I-95 ETLs Project – Best Practices</vt:lpstr>
      <vt:lpstr>I-95 ETLs Project – Best Practices </vt:lpstr>
      <vt:lpstr>I-95 ETLs Project – Best Practices</vt:lpstr>
      <vt:lpstr>I-95 ETLs Project – Best Practices</vt:lpstr>
      <vt:lpstr>I-95 ETLs Project – Best Practices</vt:lpstr>
      <vt:lpstr>I-95 ETLs Project – Best Practices </vt:lpstr>
      <vt:lpstr>I-95 ETLs Project – Best Practices</vt:lpstr>
      <vt:lpstr>Improving Streamlined Approach</vt:lpstr>
      <vt:lpstr>Improving Streamlined Approach</vt:lpstr>
      <vt:lpstr>PowerPoint Presentation</vt:lpstr>
    </vt:vector>
  </TitlesOfParts>
  <Company>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Harvey</dc:creator>
  <cp:lastModifiedBy>acpwd</cp:lastModifiedBy>
  <cp:revision>1501</cp:revision>
  <cp:lastPrinted>2012-04-16T18:38:21Z</cp:lastPrinted>
  <dcterms:created xsi:type="dcterms:W3CDTF">2006-01-13T13:17:30Z</dcterms:created>
  <dcterms:modified xsi:type="dcterms:W3CDTF">2013-09-19T17:49:50Z</dcterms:modified>
</cp:coreProperties>
</file>